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3004800" cy="9753600"/>
  <p:notesSz cx="6858000" cy="9144000"/>
  <p:defaultTextStyle>
    <a:lvl1pPr algn="ctr" defTabSz="584200">
      <a:defRPr sz="4200">
        <a:latin typeface="+mn-lt"/>
        <a:ea typeface="+mn-ea"/>
        <a:cs typeface="+mn-cs"/>
        <a:sym typeface="Gill Sans"/>
      </a:defRPr>
    </a:lvl1pPr>
    <a:lvl2pPr indent="342900" algn="ctr" defTabSz="584200">
      <a:defRPr sz="4200">
        <a:latin typeface="+mn-lt"/>
        <a:ea typeface="+mn-ea"/>
        <a:cs typeface="+mn-cs"/>
        <a:sym typeface="Gill Sans"/>
      </a:defRPr>
    </a:lvl2pPr>
    <a:lvl3pPr indent="685800" algn="ctr" defTabSz="584200">
      <a:defRPr sz="4200">
        <a:latin typeface="+mn-lt"/>
        <a:ea typeface="+mn-ea"/>
        <a:cs typeface="+mn-cs"/>
        <a:sym typeface="Gill Sans"/>
      </a:defRPr>
    </a:lvl3pPr>
    <a:lvl4pPr indent="1028700" algn="ctr" defTabSz="584200">
      <a:defRPr sz="4200">
        <a:latin typeface="+mn-lt"/>
        <a:ea typeface="+mn-ea"/>
        <a:cs typeface="+mn-cs"/>
        <a:sym typeface="Gill Sans"/>
      </a:defRPr>
    </a:lvl4pPr>
    <a:lvl5pPr indent="1371600" algn="ctr" defTabSz="584200">
      <a:defRPr sz="4200">
        <a:latin typeface="+mn-lt"/>
        <a:ea typeface="+mn-ea"/>
        <a:cs typeface="+mn-cs"/>
        <a:sym typeface="Gill Sans"/>
      </a:defRPr>
    </a:lvl5pPr>
    <a:lvl6pPr indent="1714500" algn="ctr" defTabSz="584200">
      <a:defRPr sz="4200">
        <a:latin typeface="+mn-lt"/>
        <a:ea typeface="+mn-ea"/>
        <a:cs typeface="+mn-cs"/>
        <a:sym typeface="Gill Sans"/>
      </a:defRPr>
    </a:lvl6pPr>
    <a:lvl7pPr indent="2057400" algn="ctr" defTabSz="584200">
      <a:defRPr sz="4200">
        <a:latin typeface="+mn-lt"/>
        <a:ea typeface="+mn-ea"/>
        <a:cs typeface="+mn-cs"/>
        <a:sym typeface="Gill Sans"/>
      </a:defRPr>
    </a:lvl7pPr>
    <a:lvl8pPr indent="2400300" algn="ctr" defTabSz="584200">
      <a:defRPr sz="4200">
        <a:latin typeface="+mn-lt"/>
        <a:ea typeface="+mn-ea"/>
        <a:cs typeface="+mn-cs"/>
        <a:sym typeface="Gill Sans"/>
      </a:defRPr>
    </a:lvl8pPr>
    <a:lvl9pPr indent="2743200" algn="ctr" defTabSz="584200">
      <a:defRPr sz="4200">
        <a:latin typeface="+mn-lt"/>
        <a:ea typeface="+mn-ea"/>
        <a:cs typeface="+mn-cs"/>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6" d="100"/>
          <a:sy n="66" d="100"/>
        </p:scale>
        <p:origin x="-1960" y="-120"/>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Shape 3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0" name="Shape 4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841431418"/>
      </p:ext>
    </p:extLst>
  </p:cSld>
  <p:clrMap bg1="lt1" tx1="dk1" bg2="lt2" tx2="dk2" accent1="accent1" accent2="accent2" accent3="accent3" accent4="accent4" accent5="accent5" accent6="accent6" hlink="hlink" folHlink="folHlink"/>
  <p:notesStyle>
    <a:lvl1pPr defTabSz="584200">
      <a:defRPr sz="2200">
        <a:latin typeface="Lucida Grande"/>
        <a:ea typeface="Lucida Grande"/>
        <a:cs typeface="Lucida Grande"/>
        <a:sym typeface="Lucida Grande"/>
      </a:defRPr>
    </a:lvl1pPr>
    <a:lvl2pPr indent="228600" defTabSz="584200">
      <a:defRPr sz="2200">
        <a:latin typeface="Lucida Grande"/>
        <a:ea typeface="Lucida Grande"/>
        <a:cs typeface="Lucida Grande"/>
        <a:sym typeface="Lucida Grande"/>
      </a:defRPr>
    </a:lvl2pPr>
    <a:lvl3pPr indent="457200" defTabSz="584200">
      <a:defRPr sz="2200">
        <a:latin typeface="Lucida Grande"/>
        <a:ea typeface="Lucida Grande"/>
        <a:cs typeface="Lucida Grande"/>
        <a:sym typeface="Lucida Grande"/>
      </a:defRPr>
    </a:lvl3pPr>
    <a:lvl4pPr indent="685800" defTabSz="584200">
      <a:defRPr sz="2200">
        <a:latin typeface="Lucida Grande"/>
        <a:ea typeface="Lucida Grande"/>
        <a:cs typeface="Lucida Grande"/>
        <a:sym typeface="Lucida Grande"/>
      </a:defRPr>
    </a:lvl4pPr>
    <a:lvl5pPr indent="914400" defTabSz="584200">
      <a:defRPr sz="2200">
        <a:latin typeface="Lucida Grande"/>
        <a:ea typeface="Lucida Grande"/>
        <a:cs typeface="Lucida Grande"/>
        <a:sym typeface="Lucida Grande"/>
      </a:defRPr>
    </a:lvl5pPr>
    <a:lvl6pPr indent="1143000" defTabSz="584200">
      <a:defRPr sz="2200">
        <a:latin typeface="Lucida Grande"/>
        <a:ea typeface="Lucida Grande"/>
        <a:cs typeface="Lucida Grande"/>
        <a:sym typeface="Lucida Grande"/>
      </a:defRPr>
    </a:lvl6pPr>
    <a:lvl7pPr indent="1371600" defTabSz="584200">
      <a:defRPr sz="2200">
        <a:latin typeface="Lucida Grande"/>
        <a:ea typeface="Lucida Grande"/>
        <a:cs typeface="Lucida Grande"/>
        <a:sym typeface="Lucida Grande"/>
      </a:defRPr>
    </a:lvl7pPr>
    <a:lvl8pPr indent="1600200" defTabSz="584200">
      <a:defRPr sz="2200">
        <a:latin typeface="Lucida Grande"/>
        <a:ea typeface="Lucida Grande"/>
        <a:cs typeface="Lucida Grande"/>
        <a:sym typeface="Lucida Grande"/>
      </a:defRPr>
    </a:lvl8pPr>
    <a:lvl9pPr indent="1828800" defTabSz="58420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a:spLocks noGrp="1" noRot="1" noChangeAspect="1"/>
          </p:cNvSpPr>
          <p:nvPr>
            <p:ph type="sldImg"/>
          </p:nvPr>
        </p:nvSpPr>
        <p:spPr>
          <a:prstGeom prst="rect">
            <a:avLst/>
          </a:prstGeom>
        </p:spPr>
        <p:txBody>
          <a:bodyPr/>
          <a:lstStyle/>
          <a:p>
            <a:pPr lvl="0"/>
            <a:endParaRPr/>
          </a:p>
        </p:txBody>
      </p:sp>
      <p:sp>
        <p:nvSpPr>
          <p:cNvPr id="46" name="Shape 46"/>
          <p:cNvSpPr>
            <a:spLocks noGrp="1"/>
          </p:cNvSpPr>
          <p:nvPr>
            <p:ph type="body" sz="quarter" idx="1"/>
          </p:nvPr>
        </p:nvSpPr>
        <p:spPr>
          <a:prstGeom prst="rect">
            <a:avLst/>
          </a:prstGeom>
        </p:spPr>
        <p:txBody>
          <a:bodyPr/>
          <a:lstStyle>
            <a:lvl1pPr marR="40640" defTabSz="457200">
              <a:lnSpc>
                <a:spcPct val="90000"/>
              </a:lnSpc>
              <a:tabLst>
                <a:tab pos="12700" algn="l"/>
                <a:tab pos="2286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Arial"/>
                <a:ea typeface="Arial"/>
                <a:cs typeface="Arial"/>
                <a:sym typeface="Arial"/>
              </a:defRPr>
            </a:lvl1pPr>
          </a:lstStyle>
          <a:p>
            <a:pPr lvl="0">
              <a:defRPr sz="1800"/>
            </a:pPr>
            <a:r>
              <a:rPr sz="1400"/>
              <a:t>	The author is reticent about defining the term, space.  He calls it the “presentation of a piece of work.”  He says it can be the “area of design.”  He also says it can be a technique (49).  As you can tell, he opts for the first of these explanations:  size, scale, and relationship between objects in both 2 and 3 dimensions.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noRot="1" noChangeAspect="1"/>
          </p:cNvSpPr>
          <p:nvPr>
            <p:ph type="sldImg"/>
          </p:nvPr>
        </p:nvSpPr>
        <p:spPr>
          <a:prstGeom prst="rect">
            <a:avLst/>
          </a:prstGeom>
        </p:spPr>
        <p:txBody>
          <a:bodyPr/>
          <a:lstStyle/>
          <a:p>
            <a:pPr lvl="0"/>
            <a:endParaRPr/>
          </a:p>
        </p:txBody>
      </p:sp>
      <p:sp>
        <p:nvSpPr>
          <p:cNvPr id="61" name="Shape 61"/>
          <p:cNvSpPr>
            <a:spLocks noGrp="1"/>
          </p:cNvSpPr>
          <p:nvPr>
            <p:ph type="body" sz="quarter" idx="1"/>
          </p:nvPr>
        </p:nvSpPr>
        <p:spPr>
          <a:prstGeom prst="rect">
            <a:avLst/>
          </a:prstGeom>
        </p:spPr>
        <p:txBody>
          <a:bodyPr/>
          <a:lstStyle>
            <a:lvl1pPr defTabSz="457200">
              <a:defRPr sz="1400">
                <a:latin typeface="Arial"/>
                <a:ea typeface="Arial"/>
                <a:cs typeface="Arial"/>
                <a:sym typeface="Arial"/>
              </a:defRPr>
            </a:lvl1pPr>
          </a:lstStyle>
          <a:p>
            <a:pPr lvl="0">
              <a:defRPr sz="1800"/>
            </a:pPr>
            <a:r>
              <a:rPr sz="1400"/>
              <a:t>There are three issues relating to space that you need to be concerned with as designers:  space in terms of format, space in terms of volume, and space in terms of dimensions.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noRot="1" noChangeAspect="1"/>
          </p:cNvSpPr>
          <p:nvPr>
            <p:ph type="sldImg"/>
          </p:nvPr>
        </p:nvSpPr>
        <p:spPr>
          <a:prstGeom prst="rect">
            <a:avLst/>
          </a:prstGeom>
        </p:spPr>
        <p:txBody>
          <a:bodyPr/>
          <a:lstStyle/>
          <a:p>
            <a:pPr lvl="0"/>
            <a:endParaRPr/>
          </a:p>
        </p:txBody>
      </p:sp>
      <p:sp>
        <p:nvSpPr>
          <p:cNvPr id="73" name="Shape 73"/>
          <p:cNvSpPr>
            <a:spLocks noGrp="1"/>
          </p:cNvSpPr>
          <p:nvPr>
            <p:ph type="body" sz="quarter" idx="1"/>
          </p:nvPr>
        </p:nvSpPr>
        <p:spPr>
          <a:prstGeom prst="rect">
            <a:avLst/>
          </a:prstGeom>
        </p:spPr>
        <p:txBody>
          <a:bodyPr/>
          <a:lstStyle>
            <a:lvl1pPr marR="40640" defTabSz="457200">
              <a:lnSpc>
                <a:spcPct val="90000"/>
              </a:lnSpc>
              <a:tabLst>
                <a:tab pos="12700" algn="l"/>
                <a:tab pos="2286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Arial"/>
                <a:ea typeface="Arial"/>
                <a:cs typeface="Arial"/>
                <a:sym typeface="Arial"/>
              </a:defRPr>
            </a:lvl1pPr>
          </a:lstStyle>
          <a:p>
            <a:pPr lvl="0">
              <a:defRPr sz="1800"/>
            </a:pPr>
            <a:r>
              <a:rPr sz="1400"/>
              <a:t>	I want to begin with format.  I want you to think about the display of information.  Is the information going to be used on a 24 “ desktop computer?  A 17” laptop? An iPhone?  When designing you must taking into consideration the format of the object you are producing and what it will look like on multiple displays.  This is format in terms of size.  Format also pertains to monitor resolutions.  Is the computer set at 1024 X 768?  800 X 600?  It makes a difference to your design in the way it is displayed on screen.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noRot="1" noChangeAspect="1"/>
          </p:cNvSpPr>
          <p:nvPr>
            <p:ph type="sldImg"/>
          </p:nvPr>
        </p:nvSpPr>
        <p:spPr>
          <a:prstGeom prst="rect">
            <a:avLst/>
          </a:prstGeom>
        </p:spPr>
        <p:txBody>
          <a:bodyPr/>
          <a:lstStyle/>
          <a:p>
            <a:pPr lvl="0"/>
            <a:endParaRPr/>
          </a:p>
        </p:txBody>
      </p:sp>
      <p:sp>
        <p:nvSpPr>
          <p:cNvPr id="81" name="Shape 81"/>
          <p:cNvSpPr>
            <a:spLocks noGrp="1"/>
          </p:cNvSpPr>
          <p:nvPr>
            <p:ph type="body" sz="quarter" idx="1"/>
          </p:nvPr>
        </p:nvSpPr>
        <p:spPr>
          <a:prstGeom prst="rect">
            <a:avLst/>
          </a:prstGeom>
        </p:spPr>
        <p:txBody>
          <a:bodyPr/>
          <a:lstStyle>
            <a:lvl1pPr marR="40640" defTabSz="457200">
              <a:lnSpc>
                <a:spcPct val="90000"/>
              </a:lnSpc>
              <a:tabLst>
                <a:tab pos="12700" algn="l"/>
                <a:tab pos="2286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Arial"/>
                <a:ea typeface="Arial"/>
                <a:cs typeface="Arial"/>
                <a:sym typeface="Arial"/>
              </a:defRPr>
            </a:lvl1pPr>
          </a:lstStyle>
          <a:p>
            <a:pPr lvl="0">
              <a:defRPr sz="1800"/>
            </a:pPr>
            <a:r>
              <a:rPr sz="1400"/>
              <a:t>	Once you determine the medium and narrow down the resolution, you need to move ahead in thinking about how to fill the space.  Keep in mind when doing this that there are no absolute rules.  But it is important to remember that designs that take up little space draw attention to itself, and designs that take up a lot of space compels us to explore the space.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noRot="1" noChangeAspect="1"/>
          </p:cNvSpPr>
          <p:nvPr>
            <p:ph type="sldImg"/>
          </p:nvPr>
        </p:nvSpPr>
        <p:spPr>
          <a:prstGeom prst="rect">
            <a:avLst/>
          </a:prstGeom>
        </p:spPr>
        <p:txBody>
          <a:bodyPr/>
          <a:lstStyle/>
          <a:p>
            <a:pPr lvl="0"/>
            <a:endParaRPr/>
          </a:p>
        </p:txBody>
      </p:sp>
      <p:sp>
        <p:nvSpPr>
          <p:cNvPr id="89" name="Shape 89"/>
          <p:cNvSpPr>
            <a:spLocks noGrp="1"/>
          </p:cNvSpPr>
          <p:nvPr>
            <p:ph type="body" sz="quarter" idx="1"/>
          </p:nvPr>
        </p:nvSpPr>
        <p:spPr>
          <a:prstGeom prst="rect">
            <a:avLst/>
          </a:prstGeom>
        </p:spPr>
        <p:txBody>
          <a:bodyPr/>
          <a:lstStyle/>
          <a:p>
            <a:pPr marR="40640" lvl="0" defTabSz="457200">
              <a:lnSpc>
                <a:spcPct val="90000"/>
              </a:lnSpc>
              <a:tabLst>
                <a:tab pos="12700" algn="l"/>
                <a:tab pos="2286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Arial"/>
                <a:ea typeface="Arial"/>
                <a:cs typeface="Arial"/>
                <a:sym typeface="Arial"/>
              </a:rPr>
              <a:t>	</a:t>
            </a:r>
            <a:r>
              <a:rPr sz="1400" b="1">
                <a:latin typeface="Arial"/>
                <a:ea typeface="Arial"/>
                <a:cs typeface="Arial"/>
                <a:sym typeface="Arial"/>
              </a:rPr>
              <a:t>As designers you must understand the importance of using positive and negative space.  Positive space is generally space that possesses volume; it is generally thought of as the part of space that an object inhabits.  And for that reason, it is the many times the main focus of a design.  Negative space, on the other hand, is space without volume, without objects.  But it is not a space without importance.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a:spLocks noGrp="1" noRot="1" noChangeAspect="1"/>
          </p:cNvSpPr>
          <p:nvPr>
            <p:ph type="sldImg"/>
          </p:nvPr>
        </p:nvSpPr>
        <p:spPr>
          <a:prstGeom prst="rect">
            <a:avLst/>
          </a:prstGeom>
        </p:spPr>
        <p:txBody>
          <a:bodyPr/>
          <a:lstStyle/>
          <a:p>
            <a:pPr lvl="0"/>
            <a:endParaRPr/>
          </a:p>
        </p:txBody>
      </p:sp>
      <p:sp>
        <p:nvSpPr>
          <p:cNvPr id="95" name="Shape 95"/>
          <p:cNvSpPr>
            <a:spLocks noGrp="1"/>
          </p:cNvSpPr>
          <p:nvPr>
            <p:ph type="body" sz="quarter" idx="1"/>
          </p:nvPr>
        </p:nvSpPr>
        <p:spPr>
          <a:prstGeom prst="rect">
            <a:avLst/>
          </a:prstGeom>
        </p:spPr>
        <p:txBody>
          <a:bodyPr/>
          <a:lstStyle/>
          <a:p>
            <a:pPr marR="40640" lvl="0" defTabSz="457200">
              <a:lnSpc>
                <a:spcPct val="90000"/>
              </a:lnSpc>
              <a:tabLst>
                <a:tab pos="12700" algn="l"/>
                <a:tab pos="2286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Arial"/>
                <a:ea typeface="Arial"/>
                <a:cs typeface="Arial"/>
                <a:sym typeface="Arial"/>
              </a:rPr>
              <a:t>	</a:t>
            </a:r>
            <a:r>
              <a:rPr sz="1400" b="1">
                <a:latin typeface="Arial"/>
                <a:ea typeface="Arial"/>
                <a:cs typeface="Arial"/>
                <a:sym typeface="Arial"/>
              </a:rPr>
              <a:t>We need negative space in order to perceive contours of an object.  So, the term is not a good one, really.  Negative space is not really negative in the sense that it is bad.  You should not see it as space that is leftover after you have produced an object, nor should you see it as space that needs to be filled.  It can enhance important parts of your message.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noRot="1" noChangeAspect="1"/>
          </p:cNvSpPr>
          <p:nvPr>
            <p:ph type="sldImg"/>
          </p:nvPr>
        </p:nvSpPr>
        <p:spPr>
          <a:prstGeom prst="rect">
            <a:avLst/>
          </a:prstGeom>
        </p:spPr>
        <p:txBody>
          <a:bodyPr/>
          <a:lstStyle/>
          <a:p>
            <a:pPr lvl="0"/>
            <a:endParaRPr/>
          </a:p>
        </p:txBody>
      </p:sp>
      <p:sp>
        <p:nvSpPr>
          <p:cNvPr id="101" name="Shape 101"/>
          <p:cNvSpPr>
            <a:spLocks noGrp="1"/>
          </p:cNvSpPr>
          <p:nvPr>
            <p:ph type="body" sz="quarter" idx="1"/>
          </p:nvPr>
        </p:nvSpPr>
        <p:spPr>
          <a:prstGeom prst="rect">
            <a:avLst/>
          </a:prstGeom>
        </p:spPr>
        <p:txBody>
          <a:bodyPr/>
          <a:lstStyle/>
          <a:p>
            <a:pPr marR="40640" lvl="0" defTabSz="457200">
              <a:lnSpc>
                <a:spcPct val="90000"/>
              </a:lnSpc>
              <a:tabLst>
                <a:tab pos="12700" algn="l"/>
                <a:tab pos="2286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Arial"/>
                <a:ea typeface="Arial"/>
                <a:cs typeface="Arial"/>
                <a:sym typeface="Arial"/>
              </a:rPr>
              <a:t>	</a:t>
            </a:r>
            <a:r>
              <a:rPr sz="1400" b="1">
                <a:latin typeface="Arial"/>
                <a:ea typeface="Arial"/>
                <a:cs typeface="Arial"/>
                <a:sym typeface="Arial"/>
              </a:rPr>
              <a:t>On page 57, the author shows this image.  He says that the “negative space . . . was made more interesting by filling the bottom half with a texture.”  In this way, the designer retained the negative space while giving the perception of volume.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noRot="1" noChangeAspect="1"/>
          </p:cNvSpPr>
          <p:nvPr>
            <p:ph type="sldImg"/>
          </p:nvPr>
        </p:nvSpPr>
        <p:spPr>
          <a:prstGeom prst="rect">
            <a:avLst/>
          </a:prstGeom>
        </p:spPr>
        <p:txBody>
          <a:bodyPr/>
          <a:lstStyle/>
          <a:p>
            <a:pPr lvl="0"/>
            <a:endParaRPr/>
          </a:p>
        </p:txBody>
      </p:sp>
      <p:sp>
        <p:nvSpPr>
          <p:cNvPr id="107" name="Shape 107"/>
          <p:cNvSpPr>
            <a:spLocks noGrp="1"/>
          </p:cNvSpPr>
          <p:nvPr>
            <p:ph type="body" sz="quarter" idx="1"/>
          </p:nvPr>
        </p:nvSpPr>
        <p:spPr>
          <a:prstGeom prst="rect">
            <a:avLst/>
          </a:prstGeom>
        </p:spPr>
        <p:txBody>
          <a:bodyPr/>
          <a:lstStyle/>
          <a:p>
            <a:pPr marR="40640" lvl="0" defTabSz="457200">
              <a:lnSpc>
                <a:spcPct val="90000"/>
              </a:lnSpc>
              <a:tabLst>
                <a:tab pos="12700" algn="l"/>
                <a:tab pos="2286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Arial"/>
                <a:ea typeface="Arial"/>
                <a:cs typeface="Arial"/>
                <a:sym typeface="Arial"/>
              </a:rPr>
              <a:t>	</a:t>
            </a:r>
            <a:r>
              <a:rPr sz="1400" b="1">
                <a:latin typeface="Arial"/>
                <a:ea typeface="Arial"/>
                <a:cs typeface="Arial"/>
                <a:sym typeface="Arial"/>
              </a:rPr>
              <a:t>So, varying size is one way to represent depth.  Another way is to “position” an object “along the vertical axis to convey illusionary space” (59).  In this example, the image seems to have depth because the one soldier positioned lower than the others gives a 3-dimensional feel to the image.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noRot="1" noChangeAspect="1"/>
          </p:cNvSpPr>
          <p:nvPr>
            <p:ph type="sldImg"/>
          </p:nvPr>
        </p:nvSpPr>
        <p:spPr>
          <a:prstGeom prst="rect">
            <a:avLst/>
          </a:prstGeom>
        </p:spPr>
        <p:txBody>
          <a:bodyPr/>
          <a:lstStyle/>
          <a:p>
            <a:pPr lvl="0"/>
            <a:endParaRPr/>
          </a:p>
        </p:txBody>
      </p:sp>
      <p:sp>
        <p:nvSpPr>
          <p:cNvPr id="114" name="Shape 114"/>
          <p:cNvSpPr>
            <a:spLocks noGrp="1"/>
          </p:cNvSpPr>
          <p:nvPr>
            <p:ph type="body" sz="quarter" idx="1"/>
          </p:nvPr>
        </p:nvSpPr>
        <p:spPr>
          <a:prstGeom prst="rect">
            <a:avLst/>
          </a:prstGeom>
        </p:spPr>
        <p:txBody>
          <a:bodyPr/>
          <a:lstStyle>
            <a:lvl1pPr marR="40640" defTabSz="457200">
              <a:lnSpc>
                <a:spcPct val="90000"/>
              </a:lnSpc>
              <a:tabLst>
                <a:tab pos="12700" algn="l"/>
                <a:tab pos="2286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1">
                <a:latin typeface="Arial"/>
                <a:ea typeface="Arial"/>
                <a:cs typeface="Arial"/>
                <a:sym typeface="Arial"/>
              </a:defRPr>
            </a:lvl1pPr>
          </a:lstStyle>
          <a:p>
            <a:pPr lvl="0">
              <a:defRPr sz="1800" b="0"/>
            </a:pPr>
            <a:r>
              <a:rPr sz="1400" b="1"/>
              <a:t>	Another way to give the perception of depth is to utilize light and color:  to make “objects that are father away from the viewer darker” or using “colors that are closer to a ‘pure color’ for objects that are in the foreground and to use muted or subdued colors for objects that are in the background of an image” (60).  In this image, for example, some of the objects on the left are lighter than those on the right.  The darker objects behind other objects give the perception of depth.</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1638300"/>
            <a:ext cx="10464800" cy="3302000"/>
          </a:xfrm>
          <a:prstGeom prst="rect">
            <a:avLst/>
          </a:prstGeom>
        </p:spPr>
        <p:txBody>
          <a:bodyPr lIns="0" tIns="0" rIns="0" bIns="0" anchor="b"/>
          <a:lstStyle/>
          <a:p>
            <a:pPr lvl="0">
              <a:defRPr sz="1800"/>
            </a:pPr>
            <a:r>
              <a:rPr sz="8400"/>
              <a:t>Title Text</a:t>
            </a:r>
          </a:p>
        </p:txBody>
      </p:sp>
      <p:sp>
        <p:nvSpPr>
          <p:cNvPr id="6" name="Shape 6"/>
          <p:cNvSpPr>
            <a:spLocks noGrp="1"/>
          </p:cNvSpPr>
          <p:nvPr>
            <p:ph type="body" idx="1"/>
          </p:nvPr>
        </p:nvSpPr>
        <p:spPr>
          <a:xfrm>
            <a:off x="1270000" y="5029200"/>
            <a:ext cx="10464800" cy="1130300"/>
          </a:xfrm>
          <a:prstGeom prst="rect">
            <a:avLst/>
          </a:prstGeom>
        </p:spPr>
        <p:txBody>
          <a:bodyPr lIns="0" tIns="0" rIns="0" bIns="0"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5" name="Shape 25"/>
          <p:cNvSpPr>
            <a:spLocks noGrp="1"/>
          </p:cNvSpPr>
          <p:nvPr>
            <p:ph type="title"/>
          </p:nvPr>
        </p:nvSpPr>
        <p:spPr>
          <a:xfrm>
            <a:off x="635000" y="1409700"/>
            <a:ext cx="5867400" cy="3302000"/>
          </a:xfrm>
          <a:prstGeom prst="rect">
            <a:avLst/>
          </a:prstGeom>
        </p:spPr>
        <p:txBody>
          <a:bodyPr lIns="0" tIns="0" rIns="0" bIns="0" anchor="b"/>
          <a:lstStyle>
            <a:lvl1pPr>
              <a:defRPr sz="7000"/>
            </a:lvl1pPr>
          </a:lstStyle>
          <a:p>
            <a:pPr lvl="0">
              <a:defRPr sz="1800"/>
            </a:pPr>
            <a:r>
              <a:rPr sz="7000"/>
              <a:t>Title Text</a:t>
            </a:r>
          </a:p>
        </p:txBody>
      </p:sp>
      <p:sp>
        <p:nvSpPr>
          <p:cNvPr id="26" name="Shape 26"/>
          <p:cNvSpPr>
            <a:spLocks noGrp="1"/>
          </p:cNvSpPr>
          <p:nvPr>
            <p:ph type="body" idx="1"/>
          </p:nvPr>
        </p:nvSpPr>
        <p:spPr>
          <a:xfrm>
            <a:off x="635000" y="4787900"/>
            <a:ext cx="5867400" cy="3302000"/>
          </a:xfrm>
          <a:prstGeom prst="rect">
            <a:avLst/>
          </a:prstGeom>
        </p:spPr>
        <p:txBody>
          <a:bodyPr lIns="0" tIns="0" rIns="0" bIns="0"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lvl="0">
              <a:defRPr sz="1800"/>
            </a:pPr>
            <a:r>
              <a:rPr sz="3400"/>
              <a:t>Body Level One</a:t>
            </a:r>
          </a:p>
          <a:p>
            <a:pPr lvl="1">
              <a:defRPr sz="1800"/>
            </a:pPr>
            <a:r>
              <a:rPr sz="3400"/>
              <a:t>Body Level Two</a:t>
            </a:r>
          </a:p>
          <a:p>
            <a:pPr lvl="2">
              <a:defRPr sz="1800"/>
            </a:pPr>
            <a:r>
              <a:rPr sz="3400"/>
              <a:t>Body Level Three</a:t>
            </a:r>
          </a:p>
          <a:p>
            <a:pPr lvl="3">
              <a:defRPr sz="1800"/>
            </a:pPr>
            <a:r>
              <a:rPr sz="3400"/>
              <a:t>Body Level Four</a:t>
            </a:r>
          </a:p>
          <a:p>
            <a:pPr lvl="4">
              <a:defRPr sz="1800"/>
            </a:pPr>
            <a:r>
              <a:rPr sz="3400"/>
              <a:t>Body Level Five</a:t>
            </a: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Vertical Reflection">
    <p:spTree>
      <p:nvGrpSpPr>
        <p:cNvPr id="1" name=""/>
        <p:cNvGrpSpPr/>
        <p:nvPr/>
      </p:nvGrpSpPr>
      <p:grpSpPr>
        <a:xfrm>
          <a:off x="0" y="0"/>
          <a:ext cx="0" cy="0"/>
          <a:chOff x="0" y="0"/>
          <a:chExt cx="0" cy="0"/>
        </a:xfrm>
      </p:grpSpPr>
      <p:sp>
        <p:nvSpPr>
          <p:cNvPr id="28" name="Shape 28"/>
          <p:cNvSpPr>
            <a:spLocks noGrp="1"/>
          </p:cNvSpPr>
          <p:nvPr>
            <p:ph type="title"/>
          </p:nvPr>
        </p:nvSpPr>
        <p:spPr>
          <a:xfrm>
            <a:off x="635000" y="1409700"/>
            <a:ext cx="5867400" cy="3302000"/>
          </a:xfrm>
          <a:prstGeom prst="rect">
            <a:avLst/>
          </a:prstGeom>
        </p:spPr>
        <p:txBody>
          <a:bodyPr lIns="0" tIns="0" rIns="0" bIns="0" anchor="b"/>
          <a:lstStyle>
            <a:lvl1pPr>
              <a:defRPr sz="7000"/>
            </a:lvl1pPr>
          </a:lstStyle>
          <a:p>
            <a:pPr lvl="0">
              <a:defRPr sz="1800"/>
            </a:pPr>
            <a:r>
              <a:rPr sz="7000"/>
              <a:t>Title Text</a:t>
            </a:r>
          </a:p>
        </p:txBody>
      </p:sp>
      <p:sp>
        <p:nvSpPr>
          <p:cNvPr id="29" name="Shape 29"/>
          <p:cNvSpPr>
            <a:spLocks noGrp="1"/>
          </p:cNvSpPr>
          <p:nvPr>
            <p:ph type="body" idx="1"/>
          </p:nvPr>
        </p:nvSpPr>
        <p:spPr>
          <a:xfrm>
            <a:off x="635000" y="4787900"/>
            <a:ext cx="5867400" cy="3302000"/>
          </a:xfrm>
          <a:prstGeom prst="rect">
            <a:avLst/>
          </a:prstGeom>
        </p:spPr>
        <p:txBody>
          <a:bodyPr lIns="0" tIns="0" rIns="0" bIns="0"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lvl="0">
              <a:defRPr sz="1800"/>
            </a:pPr>
            <a:r>
              <a:rPr sz="3400"/>
              <a:t>Body Level One</a:t>
            </a:r>
          </a:p>
          <a:p>
            <a:pPr lvl="1">
              <a:defRPr sz="1800"/>
            </a:pPr>
            <a:r>
              <a:rPr sz="3400"/>
              <a:t>Body Level Two</a:t>
            </a:r>
          </a:p>
          <a:p>
            <a:pPr lvl="2">
              <a:defRPr sz="1800"/>
            </a:pPr>
            <a:r>
              <a:rPr sz="3400"/>
              <a:t>Body Level Three</a:t>
            </a:r>
          </a:p>
          <a:p>
            <a:pPr lvl="3">
              <a:defRPr sz="1800"/>
            </a:pPr>
            <a:r>
              <a:rPr sz="3400"/>
              <a:t>Body Level Four</a:t>
            </a:r>
          </a:p>
          <a:p>
            <a:pPr lvl="4">
              <a:defRPr sz="1800"/>
            </a:pPr>
            <a:r>
              <a:rPr sz="3400"/>
              <a:t>Body Level Five</a:t>
            </a: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31" name="Shape 31"/>
          <p:cNvSpPr>
            <a:spLocks noGrp="1"/>
          </p:cNvSpPr>
          <p:nvPr>
            <p:ph type="title"/>
          </p:nvPr>
        </p:nvSpPr>
        <p:spPr>
          <a:prstGeom prst="rect">
            <a:avLst/>
          </a:prstGeom>
        </p:spPr>
        <p:txBody>
          <a:bodyPr/>
          <a:lstStyle/>
          <a:p>
            <a:pPr lvl="0">
              <a:defRPr sz="1800"/>
            </a:pPr>
            <a:r>
              <a:rPr sz="8400"/>
              <a:t>Title Text</a:t>
            </a:r>
          </a:p>
        </p:txBody>
      </p:sp>
      <p:sp>
        <p:nvSpPr>
          <p:cNvPr id="32" name="Shape 32"/>
          <p:cNvSpPr>
            <a:spLocks noGrp="1"/>
          </p:cNvSpPr>
          <p:nvPr>
            <p:ph type="body"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34" name="Shape 34"/>
          <p:cNvSpPr>
            <a:spLocks noGrp="1"/>
          </p:cNvSpPr>
          <p:nvPr>
            <p:ph type="title"/>
          </p:nvPr>
        </p:nvSpPr>
        <p:spPr>
          <a:prstGeom prst="rect">
            <a:avLst/>
          </a:prstGeom>
        </p:spPr>
        <p:txBody>
          <a:bodyPr/>
          <a:lstStyle/>
          <a:p>
            <a:pPr lvl="0">
              <a:defRPr sz="1800"/>
            </a:pPr>
            <a:r>
              <a:rPr sz="8400"/>
              <a:t>Title Text</a:t>
            </a:r>
          </a:p>
        </p:txBody>
      </p:sp>
      <p:sp>
        <p:nvSpPr>
          <p:cNvPr id="35" name="Shape 35"/>
          <p:cNvSpPr>
            <a:spLocks noGrp="1"/>
          </p:cNvSpPr>
          <p:nvPr>
            <p:ph type="body"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37" name="Shape 37"/>
          <p:cNvSpPr>
            <a:spLocks noGrp="1"/>
          </p:cNvSpPr>
          <p:nvPr>
            <p:ph type="title"/>
          </p:nvPr>
        </p:nvSpPr>
        <p:spPr>
          <a:prstGeom prst="rect">
            <a:avLst/>
          </a:prstGeom>
        </p:spPr>
        <p:txBody>
          <a:bodyPr/>
          <a:lstStyle/>
          <a:p>
            <a:pPr lvl="0">
              <a:defRPr sz="1800"/>
            </a:pPr>
            <a:r>
              <a:rPr sz="8400"/>
              <a:t>Title Text</a:t>
            </a:r>
          </a:p>
        </p:txBody>
      </p:sp>
      <p:sp>
        <p:nvSpPr>
          <p:cNvPr id="38" name="Shape 38"/>
          <p:cNvSpPr>
            <a:spLocks noGrp="1"/>
          </p:cNvSpPr>
          <p:nvPr>
            <p:ph type="body" idx="1"/>
          </p:nvPr>
        </p:nvSpPr>
        <p:spPr>
          <a:xfrm>
            <a:off x="7772400" y="2768600"/>
            <a:ext cx="39624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lstStyle/>
          <a:p>
            <a:pPr lvl="0">
              <a:defRPr sz="1800"/>
            </a:pPr>
            <a:r>
              <a:rPr sz="8400"/>
              <a:t>Title Text</a:t>
            </a:r>
          </a:p>
        </p:txBody>
      </p:sp>
      <p:sp>
        <p:nvSpPr>
          <p:cNvPr id="9" name="Shape 9"/>
          <p:cNvSpPr>
            <a:spLocks noGrp="1"/>
          </p:cNvSpPr>
          <p:nvPr>
            <p:ph type="body" idx="1"/>
          </p:nvPr>
        </p:nvSpPr>
        <p:spPr>
          <a:prstGeom prst="rect">
            <a:avLst/>
          </a:prstGeom>
        </p:spPr>
        <p:txBody>
          <a:bodyPr/>
          <a:lstStyle/>
          <a:p>
            <a:pPr lvl="0">
              <a:defRPr sz="1800"/>
            </a:pPr>
            <a:r>
              <a:rPr sz="4200"/>
              <a:t>Body Level One</a:t>
            </a:r>
          </a:p>
          <a:p>
            <a:pPr lvl="1">
              <a:defRPr sz="1800"/>
            </a:pPr>
            <a:r>
              <a:rPr sz="4200"/>
              <a:t>Body Level Two</a:t>
            </a:r>
          </a:p>
          <a:p>
            <a:pPr lvl="2">
              <a:defRPr sz="1800"/>
            </a:pPr>
            <a:r>
              <a:rPr sz="4200"/>
              <a:t>Body Level Three</a:t>
            </a:r>
          </a:p>
          <a:p>
            <a:pPr lvl="3">
              <a:defRPr sz="1800"/>
            </a:pPr>
            <a:r>
              <a:rPr sz="4200"/>
              <a:t>Body Level Four</a:t>
            </a:r>
          </a:p>
          <a:p>
            <a:pPr lvl="4">
              <a:defRPr sz="1800"/>
            </a:pPr>
            <a:r>
              <a:rPr sz="4200"/>
              <a:t>Body Level Five</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pPr lvl="0">
              <a:defRPr sz="1800"/>
            </a:pPr>
            <a:r>
              <a:rPr sz="8400"/>
              <a:t>Title Text</a:t>
            </a:r>
          </a:p>
        </p:txBody>
      </p:sp>
      <p:sp>
        <p:nvSpPr>
          <p:cNvPr id="12" name="Shape 12"/>
          <p:cNvSpPr>
            <a:spLocks noGrp="1"/>
          </p:cNvSpPr>
          <p:nvPr>
            <p:ph type="body" idx="1"/>
          </p:nvPr>
        </p:nvSpPr>
        <p:spPr>
          <a:prstGeom prst="rect">
            <a:avLst/>
          </a:prstGeom>
        </p:spPr>
        <p:txBody>
          <a:bodyPr lIns="0" tIns="0" rIns="0" bIns="0" numCol="2" spcCol="523240" anchor="t"/>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4" name="Shape 14"/>
          <p:cNvSpPr>
            <a:spLocks noGrp="1"/>
          </p:cNvSpPr>
          <p:nvPr>
            <p:ph type="body" idx="1"/>
          </p:nvPr>
        </p:nvSpPr>
        <p:spPr>
          <a:xfrm>
            <a:off x="1270000" y="1270000"/>
            <a:ext cx="10464800" cy="7213600"/>
          </a:xfrm>
          <a:prstGeom prst="rect">
            <a:avLst/>
          </a:prstGeom>
        </p:spPr>
        <p:txBody>
          <a:bodyPr/>
          <a:lstStyle>
            <a:lvl1pPr>
              <a:spcBef>
                <a:spcPts val="4800"/>
              </a:spcBef>
            </a:lvl1pPr>
            <a:lvl2pPr>
              <a:spcBef>
                <a:spcPts val="4800"/>
              </a:spcBef>
            </a:lvl2pPr>
            <a:lvl3pPr>
              <a:spcBef>
                <a:spcPts val="4800"/>
              </a:spcBef>
            </a:lvl3pPr>
            <a:lvl4pPr>
              <a:spcBef>
                <a:spcPts val="4800"/>
              </a:spcBef>
            </a:lvl4pPr>
            <a:lvl5pPr>
              <a:spcBef>
                <a:spcPts val="4800"/>
              </a:spcBef>
            </a:lvl5pPr>
          </a:lstStyle>
          <a:p>
            <a:pPr lvl="0">
              <a:defRPr sz="1800"/>
            </a:pPr>
            <a:r>
              <a:rPr sz="4200"/>
              <a:t>Body Level One</a:t>
            </a:r>
          </a:p>
          <a:p>
            <a:pPr lvl="1">
              <a:defRPr sz="1800"/>
            </a:pPr>
            <a:r>
              <a:rPr sz="4200"/>
              <a:t>Body Level Two</a:t>
            </a:r>
          </a:p>
          <a:p>
            <a:pPr lvl="2">
              <a:defRPr sz="1800"/>
            </a:pPr>
            <a:r>
              <a:rPr sz="4200"/>
              <a:t>Body Level Three</a:t>
            </a:r>
          </a:p>
          <a:p>
            <a:pPr lvl="3">
              <a:defRPr sz="1800"/>
            </a:pPr>
            <a:r>
              <a:rPr sz="4200"/>
              <a:t>Body Level Four</a:t>
            </a:r>
          </a:p>
          <a:p>
            <a:pPr lvl="4">
              <a:defRPr sz="1800"/>
            </a:pPr>
            <a:r>
              <a:rPr sz="4200"/>
              <a:t>Body Level Five</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7" name="Shape 17"/>
          <p:cNvSpPr>
            <a:spLocks noGrp="1"/>
          </p:cNvSpPr>
          <p:nvPr>
            <p:ph type="title"/>
          </p:nvPr>
        </p:nvSpPr>
        <p:spPr>
          <a:prstGeom prst="rect">
            <a:avLst/>
          </a:prstGeom>
        </p:spPr>
        <p:txBody>
          <a:bodyPr/>
          <a:lstStyle/>
          <a:p>
            <a:pPr lvl="0">
              <a:defRPr sz="1800"/>
            </a:pPr>
            <a:r>
              <a:rPr sz="8400"/>
              <a:t>Title Text</a:t>
            </a: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9" name="Shape 19"/>
          <p:cNvSpPr>
            <a:spLocks noGrp="1"/>
          </p:cNvSpPr>
          <p:nvPr>
            <p:ph type="title"/>
          </p:nvPr>
        </p:nvSpPr>
        <p:spPr>
          <a:xfrm>
            <a:off x="1270000" y="2971800"/>
            <a:ext cx="10464800" cy="3810000"/>
          </a:xfrm>
          <a:prstGeom prst="rect">
            <a:avLst/>
          </a:prstGeom>
        </p:spPr>
        <p:txBody>
          <a:bodyPr/>
          <a:lstStyle/>
          <a:p>
            <a:pPr lvl="0">
              <a:defRPr sz="1800"/>
            </a:pPr>
            <a:r>
              <a:rPr sz="8400"/>
              <a:t>Title Text</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1" name="Shape 21"/>
          <p:cNvSpPr>
            <a:spLocks noGrp="1"/>
          </p:cNvSpPr>
          <p:nvPr>
            <p:ph type="title"/>
          </p:nvPr>
        </p:nvSpPr>
        <p:spPr>
          <a:xfrm>
            <a:off x="1270000" y="7366000"/>
            <a:ext cx="10464800" cy="1701800"/>
          </a:xfrm>
          <a:prstGeom prst="rect">
            <a:avLst/>
          </a:prstGeom>
        </p:spPr>
        <p:txBody>
          <a:bodyPr/>
          <a:lstStyle/>
          <a:p>
            <a:pPr lvl="0">
              <a:defRPr sz="1800"/>
            </a:pPr>
            <a:r>
              <a:rPr sz="8400"/>
              <a:t>Title Text</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Horizontal Reflection">
    <p:spTree>
      <p:nvGrpSpPr>
        <p:cNvPr id="1" name=""/>
        <p:cNvGrpSpPr/>
        <p:nvPr/>
      </p:nvGrpSpPr>
      <p:grpSpPr>
        <a:xfrm>
          <a:off x="0" y="0"/>
          <a:ext cx="0" cy="0"/>
          <a:chOff x="0" y="0"/>
          <a:chExt cx="0" cy="0"/>
        </a:xfrm>
      </p:grpSpPr>
      <p:sp>
        <p:nvSpPr>
          <p:cNvPr id="23" name="Shape 23"/>
          <p:cNvSpPr>
            <a:spLocks noGrp="1"/>
          </p:cNvSpPr>
          <p:nvPr>
            <p:ph type="title"/>
          </p:nvPr>
        </p:nvSpPr>
        <p:spPr>
          <a:xfrm>
            <a:off x="1270000" y="7366000"/>
            <a:ext cx="10464800" cy="1701800"/>
          </a:xfrm>
          <a:prstGeom prst="rect">
            <a:avLst/>
          </a:prstGeom>
        </p:spPr>
        <p:txBody>
          <a:bodyPr/>
          <a:lstStyle/>
          <a:p>
            <a:pPr lvl="0">
              <a:defRPr sz="1800"/>
            </a:pPr>
            <a:r>
              <a:rPr sz="8400"/>
              <a:t>Title Text</a:t>
            </a: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270000" y="254000"/>
            <a:ext cx="104648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sz="1800"/>
            </a:pPr>
            <a:r>
              <a:rPr sz="8400"/>
              <a:t>Title Text</a:t>
            </a:r>
          </a:p>
        </p:txBody>
      </p:sp>
      <p:sp>
        <p:nvSpPr>
          <p:cNvPr id="3" name="Shape 3"/>
          <p:cNvSpPr>
            <a:spLocks noGrp="1"/>
          </p:cNvSpPr>
          <p:nvPr>
            <p:ph type="body" idx="1"/>
          </p:nvPr>
        </p:nvSpPr>
        <p:spPr>
          <a:xfrm>
            <a:off x="1270000" y="2768600"/>
            <a:ext cx="10464800" cy="571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sz="1800"/>
            </a:pPr>
            <a:r>
              <a:rPr sz="4200"/>
              <a:t>Body Level One</a:t>
            </a:r>
          </a:p>
          <a:p>
            <a:pPr lvl="1">
              <a:defRPr sz="1800"/>
            </a:pPr>
            <a:r>
              <a:rPr sz="4200"/>
              <a:t>Body Level Two</a:t>
            </a:r>
          </a:p>
          <a:p>
            <a:pPr lvl="2">
              <a:defRPr sz="1800"/>
            </a:pPr>
            <a:r>
              <a:rPr sz="4200"/>
              <a:t>Body Level Three</a:t>
            </a:r>
          </a:p>
          <a:p>
            <a:pPr lvl="3">
              <a:defRPr sz="1800"/>
            </a:pPr>
            <a:r>
              <a:rPr sz="4200"/>
              <a:t>Body Level Four</a:t>
            </a:r>
          </a:p>
          <a:p>
            <a:pPr lvl="4">
              <a:defRPr sz="1800"/>
            </a:pPr>
            <a:r>
              <a:rPr sz="420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xmlns:p14="http://schemas.microsoft.com/office/powerpoint/2010/main" spd="med"/>
  <p:txStyles>
    <p:titleStyle>
      <a:lvl1pPr algn="ctr" defTabSz="584200">
        <a:defRPr sz="8400">
          <a:latin typeface="+mn-lt"/>
          <a:ea typeface="+mn-ea"/>
          <a:cs typeface="+mn-cs"/>
          <a:sym typeface="Gill Sans"/>
        </a:defRPr>
      </a:lvl1pPr>
      <a:lvl2pPr indent="228600" algn="ctr" defTabSz="584200">
        <a:defRPr sz="8400">
          <a:latin typeface="+mn-lt"/>
          <a:ea typeface="+mn-ea"/>
          <a:cs typeface="+mn-cs"/>
          <a:sym typeface="Gill Sans"/>
        </a:defRPr>
      </a:lvl2pPr>
      <a:lvl3pPr indent="457200" algn="ctr" defTabSz="584200">
        <a:defRPr sz="8400">
          <a:latin typeface="+mn-lt"/>
          <a:ea typeface="+mn-ea"/>
          <a:cs typeface="+mn-cs"/>
          <a:sym typeface="Gill Sans"/>
        </a:defRPr>
      </a:lvl3pPr>
      <a:lvl4pPr indent="685800" algn="ctr" defTabSz="584200">
        <a:defRPr sz="8400">
          <a:latin typeface="+mn-lt"/>
          <a:ea typeface="+mn-ea"/>
          <a:cs typeface="+mn-cs"/>
          <a:sym typeface="Gill Sans"/>
        </a:defRPr>
      </a:lvl4pPr>
      <a:lvl5pPr indent="914400" algn="ctr" defTabSz="584200">
        <a:defRPr sz="8400">
          <a:latin typeface="+mn-lt"/>
          <a:ea typeface="+mn-ea"/>
          <a:cs typeface="+mn-cs"/>
          <a:sym typeface="Gill Sans"/>
        </a:defRPr>
      </a:lvl5pPr>
      <a:lvl6pPr indent="1143000" algn="ctr" defTabSz="584200">
        <a:defRPr sz="8400">
          <a:latin typeface="+mn-lt"/>
          <a:ea typeface="+mn-ea"/>
          <a:cs typeface="+mn-cs"/>
          <a:sym typeface="Gill Sans"/>
        </a:defRPr>
      </a:lvl6pPr>
      <a:lvl7pPr indent="1371600" algn="ctr" defTabSz="584200">
        <a:defRPr sz="8400">
          <a:latin typeface="+mn-lt"/>
          <a:ea typeface="+mn-ea"/>
          <a:cs typeface="+mn-cs"/>
          <a:sym typeface="Gill Sans"/>
        </a:defRPr>
      </a:lvl7pPr>
      <a:lvl8pPr indent="1600200" algn="ctr" defTabSz="584200">
        <a:defRPr sz="8400">
          <a:latin typeface="+mn-lt"/>
          <a:ea typeface="+mn-ea"/>
          <a:cs typeface="+mn-cs"/>
          <a:sym typeface="Gill Sans"/>
        </a:defRPr>
      </a:lvl8pPr>
      <a:lvl9pPr indent="1828800" algn="ctr" defTabSz="584200">
        <a:defRPr sz="8400">
          <a:latin typeface="+mn-lt"/>
          <a:ea typeface="+mn-ea"/>
          <a:cs typeface="+mn-cs"/>
          <a:sym typeface="Gill Sans"/>
        </a:defRPr>
      </a:lvl9pPr>
    </p:titleStyle>
    <p:bodyStyle>
      <a:lvl1pPr marL="889000" indent="-571500" defTabSz="584200">
        <a:spcBef>
          <a:spcPts val="2400"/>
        </a:spcBef>
        <a:buSzPct val="171000"/>
        <a:buChar char="•"/>
        <a:defRPr sz="4200">
          <a:latin typeface="+mn-lt"/>
          <a:ea typeface="+mn-ea"/>
          <a:cs typeface="+mn-cs"/>
          <a:sym typeface="Gill Sans"/>
        </a:defRPr>
      </a:lvl1pPr>
      <a:lvl2pPr marL="1333500" indent="-571500" defTabSz="584200">
        <a:spcBef>
          <a:spcPts val="2400"/>
        </a:spcBef>
        <a:buSzPct val="171000"/>
        <a:buChar char="•"/>
        <a:defRPr sz="4200">
          <a:latin typeface="+mn-lt"/>
          <a:ea typeface="+mn-ea"/>
          <a:cs typeface="+mn-cs"/>
          <a:sym typeface="Gill Sans"/>
        </a:defRPr>
      </a:lvl2pPr>
      <a:lvl3pPr marL="1778000" indent="-571500" defTabSz="584200">
        <a:spcBef>
          <a:spcPts val="2400"/>
        </a:spcBef>
        <a:buSzPct val="171000"/>
        <a:buChar char="•"/>
        <a:defRPr sz="4200">
          <a:latin typeface="+mn-lt"/>
          <a:ea typeface="+mn-ea"/>
          <a:cs typeface="+mn-cs"/>
          <a:sym typeface="Gill Sans"/>
        </a:defRPr>
      </a:lvl3pPr>
      <a:lvl4pPr marL="2222500" indent="-571500" defTabSz="584200">
        <a:spcBef>
          <a:spcPts val="2400"/>
        </a:spcBef>
        <a:buSzPct val="171000"/>
        <a:buChar char="•"/>
        <a:defRPr sz="4200">
          <a:latin typeface="+mn-lt"/>
          <a:ea typeface="+mn-ea"/>
          <a:cs typeface="+mn-cs"/>
          <a:sym typeface="Gill Sans"/>
        </a:defRPr>
      </a:lvl4pPr>
      <a:lvl5pPr marL="2667000" indent="-571500" defTabSz="584200">
        <a:spcBef>
          <a:spcPts val="2400"/>
        </a:spcBef>
        <a:buSzPct val="171000"/>
        <a:buChar char="•"/>
        <a:defRPr sz="4200">
          <a:latin typeface="+mn-lt"/>
          <a:ea typeface="+mn-ea"/>
          <a:cs typeface="+mn-cs"/>
          <a:sym typeface="Gill Sans"/>
        </a:defRPr>
      </a:lvl5pPr>
      <a:lvl6pPr marL="3022600" indent="-571500" defTabSz="584200">
        <a:spcBef>
          <a:spcPts val="2400"/>
        </a:spcBef>
        <a:buSzPct val="171000"/>
        <a:buChar char="•"/>
        <a:defRPr sz="4200">
          <a:latin typeface="+mn-lt"/>
          <a:ea typeface="+mn-ea"/>
          <a:cs typeface="+mn-cs"/>
          <a:sym typeface="Gill Sans"/>
        </a:defRPr>
      </a:lvl6pPr>
      <a:lvl7pPr marL="3378200" indent="-571500" defTabSz="584200">
        <a:spcBef>
          <a:spcPts val="2400"/>
        </a:spcBef>
        <a:buSzPct val="171000"/>
        <a:buChar char="•"/>
        <a:defRPr sz="4200">
          <a:latin typeface="+mn-lt"/>
          <a:ea typeface="+mn-ea"/>
          <a:cs typeface="+mn-cs"/>
          <a:sym typeface="Gill Sans"/>
        </a:defRPr>
      </a:lvl7pPr>
      <a:lvl8pPr marL="3733800" indent="-571500" defTabSz="584200">
        <a:spcBef>
          <a:spcPts val="2400"/>
        </a:spcBef>
        <a:buSzPct val="171000"/>
        <a:buChar char="•"/>
        <a:defRPr sz="4200">
          <a:latin typeface="+mn-lt"/>
          <a:ea typeface="+mn-ea"/>
          <a:cs typeface="+mn-cs"/>
          <a:sym typeface="Gill Sans"/>
        </a:defRPr>
      </a:lvl8pPr>
      <a:lvl9pPr marL="4089400" indent="-571500" defTabSz="584200">
        <a:spcBef>
          <a:spcPts val="2400"/>
        </a:spcBef>
        <a:buSzPct val="171000"/>
        <a:buChar char="•"/>
        <a:defRPr sz="4200">
          <a:latin typeface="+mn-lt"/>
          <a:ea typeface="+mn-ea"/>
          <a:cs typeface="+mn-cs"/>
          <a:sym typeface="Gill Sans"/>
        </a:defRPr>
      </a:lvl9pPr>
    </p:bodyStyle>
    <p:otherStyle>
      <a:lvl1pPr algn="ctr" defTabSz="584200">
        <a:defRPr>
          <a:solidFill>
            <a:schemeClr val="tx1"/>
          </a:solidFill>
          <a:latin typeface="+mn-lt"/>
          <a:ea typeface="+mn-ea"/>
          <a:cs typeface="+mn-cs"/>
          <a:sym typeface="Gill Sans"/>
        </a:defRPr>
      </a:lvl1pPr>
      <a:lvl2pPr indent="228600" algn="ctr" defTabSz="584200">
        <a:defRPr>
          <a:solidFill>
            <a:schemeClr val="tx1"/>
          </a:solidFill>
          <a:latin typeface="+mn-lt"/>
          <a:ea typeface="+mn-ea"/>
          <a:cs typeface="+mn-cs"/>
          <a:sym typeface="Gill Sans"/>
        </a:defRPr>
      </a:lvl2pPr>
      <a:lvl3pPr indent="457200" algn="ctr" defTabSz="584200">
        <a:defRPr>
          <a:solidFill>
            <a:schemeClr val="tx1"/>
          </a:solidFill>
          <a:latin typeface="+mn-lt"/>
          <a:ea typeface="+mn-ea"/>
          <a:cs typeface="+mn-cs"/>
          <a:sym typeface="Gill Sans"/>
        </a:defRPr>
      </a:lvl3pPr>
      <a:lvl4pPr indent="685800" algn="ctr" defTabSz="584200">
        <a:defRPr>
          <a:solidFill>
            <a:schemeClr val="tx1"/>
          </a:solidFill>
          <a:latin typeface="+mn-lt"/>
          <a:ea typeface="+mn-ea"/>
          <a:cs typeface="+mn-cs"/>
          <a:sym typeface="Gill Sans"/>
        </a:defRPr>
      </a:lvl4pPr>
      <a:lvl5pPr indent="914400" algn="ctr" defTabSz="584200">
        <a:defRPr>
          <a:solidFill>
            <a:schemeClr val="tx1"/>
          </a:solidFill>
          <a:latin typeface="+mn-lt"/>
          <a:ea typeface="+mn-ea"/>
          <a:cs typeface="+mn-cs"/>
          <a:sym typeface="Gill Sans"/>
        </a:defRPr>
      </a:lvl5pPr>
      <a:lvl6pPr indent="1143000" algn="ctr" defTabSz="584200">
        <a:defRPr>
          <a:solidFill>
            <a:schemeClr val="tx1"/>
          </a:solidFill>
          <a:latin typeface="+mn-lt"/>
          <a:ea typeface="+mn-ea"/>
          <a:cs typeface="+mn-cs"/>
          <a:sym typeface="Gill Sans"/>
        </a:defRPr>
      </a:lvl6pPr>
      <a:lvl7pPr indent="1371600" algn="ctr" defTabSz="584200">
        <a:defRPr>
          <a:solidFill>
            <a:schemeClr val="tx1"/>
          </a:solidFill>
          <a:latin typeface="+mn-lt"/>
          <a:ea typeface="+mn-ea"/>
          <a:cs typeface="+mn-cs"/>
          <a:sym typeface="Gill Sans"/>
        </a:defRPr>
      </a:lvl7pPr>
      <a:lvl8pPr indent="1600200" algn="ctr" defTabSz="584200">
        <a:defRPr>
          <a:solidFill>
            <a:schemeClr val="tx1"/>
          </a:solidFill>
          <a:latin typeface="+mn-lt"/>
          <a:ea typeface="+mn-ea"/>
          <a:cs typeface="+mn-cs"/>
          <a:sym typeface="Gill Sans"/>
        </a:defRPr>
      </a:lvl8pPr>
      <a:lvl9pPr indent="1828800" algn="ctr" defTabSz="584200">
        <a:defRPr>
          <a:solidFill>
            <a:schemeClr val="tx1"/>
          </a:solid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file://localhost/Volumes/Bennett/Answers%20to%20Review%20Questions/Chapter%2003.doc" TargetMode="External"/><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3.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a:hlinkClick r:id="rId3"/>
          </p:cNvPr>
          <p:cNvSpPr>
            <a:spLocks noGrp="1"/>
          </p:cNvSpPr>
          <p:nvPr>
            <p:ph type="title"/>
          </p:nvPr>
        </p:nvSpPr>
        <p:spPr>
          <a:xfrm>
            <a:off x="3581400" y="635000"/>
            <a:ext cx="5524500" cy="939800"/>
          </a:xfrm>
          <a:prstGeom prst="rect">
            <a:avLst/>
          </a:prstGeom>
        </p:spPr>
        <p:txBody>
          <a:bodyPr lIns="50800" tIns="50800" rIns="50800" bIns="50800" anchor="ctr"/>
          <a:lstStyle>
            <a:lvl1pPr marL="40639" marR="40639" defTabSz="914400">
              <a:defRPr sz="4400">
                <a:uFill>
                  <a:solidFill/>
                </a:uFill>
                <a:latin typeface="Arial Bold"/>
                <a:ea typeface="Arial Bold"/>
                <a:cs typeface="Arial Bold"/>
                <a:sym typeface="Arial Bold"/>
              </a:defRPr>
            </a:lvl1pPr>
          </a:lstStyle>
          <a:p>
            <a:pPr lvl="0">
              <a:defRPr sz="1800">
                <a:uFillTx/>
              </a:defRPr>
            </a:pPr>
            <a:r>
              <a:rPr sz="4400">
                <a:uFill>
                  <a:solidFill/>
                </a:uFill>
              </a:rPr>
              <a:t>Space</a:t>
            </a:r>
          </a:p>
        </p:txBody>
      </p:sp>
      <p:pic>
        <p:nvPicPr>
          <p:cNvPr id="43" name="url?sa=i&amp;rct=j&amp;q=&amp;esrc=s&amp;source=images&amp;cd=&amp;docid=P6nxgl9mPxGvXM&amp;tbnid=4nrgMNih1SkOwM-&amp;ved=0CAUQjRw&amp;url=http%3A%2F%2Fwww.adweek.com%2Fnews%2Fadvertising-branding%2Fgreatest-marketer-age-135597&amp;ei=b6TvU.png"/>
          <p:cNvPicPr/>
          <p:nvPr/>
        </p:nvPicPr>
        <p:blipFill>
          <a:blip r:embed="rId4">
            <a:extLst/>
          </a:blip>
          <a:stretch>
            <a:fillRect/>
          </a:stretch>
        </p:blipFill>
        <p:spPr>
          <a:xfrm>
            <a:off x="1587500" y="1733550"/>
            <a:ext cx="9822268" cy="6553201"/>
          </a:xfrm>
          <a:prstGeom prst="rect">
            <a:avLst/>
          </a:prstGeom>
          <a:ln w="12700">
            <a:miter lim="400000"/>
          </a:ln>
        </p:spPr>
      </p:pic>
      <p:sp>
        <p:nvSpPr>
          <p:cNvPr id="44" name="Shape 44"/>
          <p:cNvSpPr/>
          <p:nvPr/>
        </p:nvSpPr>
        <p:spPr>
          <a:xfrm>
            <a:off x="1587500" y="8458200"/>
            <a:ext cx="1765300" cy="36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1800"/>
            </a:lvl1pPr>
          </a:lstStyle>
          <a:p>
            <a:pPr lvl="0"/>
            <a:r>
              <a:t>Apple iPod Ads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title"/>
          </p:nvPr>
        </p:nvSpPr>
        <p:spPr>
          <a:xfrm>
            <a:off x="4406900" y="541337"/>
            <a:ext cx="4660900" cy="927101"/>
          </a:xfrm>
          <a:prstGeom prst="rect">
            <a:avLst/>
          </a:prstGeom>
        </p:spPr>
        <p:txBody>
          <a:bodyPr/>
          <a:lstStyle>
            <a:lvl1pPr marL="40639" marR="40639" algn="l" defTabSz="914400">
              <a:defRPr sz="4000">
                <a:uFill>
                  <a:solidFill/>
                </a:uFill>
                <a:latin typeface="Arial Bold"/>
                <a:ea typeface="Arial Bold"/>
                <a:cs typeface="Arial Bold"/>
                <a:sym typeface="Arial Bold"/>
              </a:defRPr>
            </a:lvl1pPr>
          </a:lstStyle>
          <a:p>
            <a:pPr lvl="0">
              <a:defRPr sz="1800">
                <a:uFillTx/>
              </a:defRPr>
            </a:pPr>
            <a:r>
              <a:rPr sz="4000">
                <a:uFill>
                  <a:solidFill/>
                </a:uFill>
              </a:rPr>
              <a:t>Illusionary Space</a:t>
            </a:r>
          </a:p>
        </p:txBody>
      </p:sp>
      <p:sp>
        <p:nvSpPr>
          <p:cNvPr id="110" name="Shape 110"/>
          <p:cNvSpPr>
            <a:spLocks noGrp="1"/>
          </p:cNvSpPr>
          <p:nvPr>
            <p:ph type="body" idx="1"/>
          </p:nvPr>
        </p:nvSpPr>
        <p:spPr>
          <a:xfrm>
            <a:off x="1041400" y="6769100"/>
            <a:ext cx="11188700" cy="1079500"/>
          </a:xfrm>
          <a:prstGeom prst="rect">
            <a:avLst/>
          </a:prstGeom>
        </p:spPr>
        <p:txBody>
          <a:bodyPr lIns="0" tIns="0" rIns="0" bIns="0" anchor="t"/>
          <a:lstStyle>
            <a:lvl1pPr marL="0" marR="40639" indent="0" defTabSz="914400">
              <a:spcBef>
                <a:spcPts val="700"/>
              </a:spcBef>
              <a:buClr>
                <a:srgbClr val="000000"/>
              </a:buClr>
              <a:buSzTx/>
              <a:buFont typeface="Verdana"/>
              <a:buNone/>
              <a:defRPr sz="3600">
                <a:uFill>
                  <a:solidFill/>
                </a:uFill>
                <a:latin typeface="Arial"/>
                <a:ea typeface="Arial"/>
                <a:cs typeface="Arial"/>
                <a:sym typeface="Arial"/>
              </a:defRPr>
            </a:lvl1pPr>
          </a:lstStyle>
          <a:p>
            <a:pPr lvl="0">
              <a:defRPr sz="1800">
                <a:uFillTx/>
              </a:defRPr>
            </a:pPr>
            <a:r>
              <a:rPr sz="3600">
                <a:uFill>
                  <a:solidFill/>
                </a:uFill>
              </a:rPr>
              <a:t>The illusion of a third dimension is created by using lighter or purer colors for foreground objects</a:t>
            </a:r>
          </a:p>
        </p:txBody>
      </p:sp>
      <p:sp>
        <p:nvSpPr>
          <p:cNvPr id="111" name="Shape 111"/>
          <p:cNvSpPr/>
          <p:nvPr/>
        </p:nvSpPr>
        <p:spPr>
          <a:xfrm>
            <a:off x="1041400" y="8058150"/>
            <a:ext cx="11709400" cy="1155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R="40639" lvl="1" indent="0" algn="l" defTabSz="914400">
              <a:spcBef>
                <a:spcPts val="700"/>
              </a:spcBef>
              <a:buClr>
                <a:srgbClr val="000000"/>
              </a:buClr>
              <a:buFont typeface="Verdana"/>
              <a:defRPr sz="1800"/>
            </a:pPr>
            <a:r>
              <a:rPr sz="3600">
                <a:uFill>
                  <a:solidFill/>
                </a:uFill>
                <a:latin typeface="Arial"/>
                <a:ea typeface="Arial"/>
                <a:cs typeface="Arial"/>
                <a:sym typeface="Arial"/>
              </a:rPr>
              <a:t>Background objects seem less sharp or distinct than foreground objects</a:t>
            </a:r>
          </a:p>
        </p:txBody>
      </p:sp>
      <p:pic>
        <p:nvPicPr>
          <p:cNvPr id="112" name="url?sa=i&amp;rct=j&amp;q=&amp;esrc=s&amp;source=images&amp;cd=&amp;docid=xn1kZaUrUL9WjM&amp;tbnid=HbKNqbDU8YzQQM-&amp;ved=0CAUQjRw&amp;url=http%3A%2F%2Fwww.tuaw.com%2F2007%2F11%2F27%2Fapple-posts-new-itunes-ad%2F&amp;ei=abDvU7v0KdD_oQSki4Lw.png"/>
          <p:cNvPicPr/>
          <p:nvPr/>
        </p:nvPicPr>
        <p:blipFill>
          <a:blip r:embed="rId3">
            <a:extLst/>
          </a:blip>
          <a:stretch>
            <a:fillRect/>
          </a:stretch>
        </p:blipFill>
        <p:spPr>
          <a:xfrm>
            <a:off x="2222500" y="1475769"/>
            <a:ext cx="8559800" cy="4813630"/>
          </a:xfrm>
          <a:prstGeom prst="rect">
            <a:avLst/>
          </a:prstGeom>
          <a:ln w="12700">
            <a:miter lim="400000"/>
          </a:ln>
        </p:spPr>
      </p:pic>
    </p:spTree>
  </p:cSld>
  <p:clrMapOvr>
    <a:masterClrMapping/>
  </p:clrMapOvr>
  <p:transition xmlns:p14="http://schemas.microsoft.com/office/powerpoint/2010/main" spd="slow">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110"/>
                                        </p:tgtEl>
                                        <p:attrNameLst>
                                          <p:attrName>style.visibility</p:attrName>
                                        </p:attrNameLst>
                                      </p:cBhvr>
                                      <p:to>
                                        <p:strVal val="visible"/>
                                      </p:to>
                                    </p:set>
                                    <p:animEffect transition="in" filter="dissolve">
                                      <p:cBhvr>
                                        <p:cTn id="7" dur="10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2" nodeType="clickEffect">
                                  <p:stCondLst>
                                    <p:cond delay="0"/>
                                  </p:stCondLst>
                                  <p:iterate>
                                    <p:tmAbs val="0"/>
                                  </p:iterate>
                                  <p:childTnLst>
                                    <p:set>
                                      <p:cBhvr>
                                        <p:cTn id="11" fill="hold"/>
                                        <p:tgtEl>
                                          <p:spTgt spid="111"/>
                                        </p:tgtEl>
                                        <p:attrNameLst>
                                          <p:attrName>style.visibility</p:attrName>
                                        </p:attrNameLst>
                                      </p:cBhvr>
                                      <p:to>
                                        <p:strVal val="visible"/>
                                      </p:to>
                                    </p:set>
                                    <p:animEffect transition="in" filter="dissolve">
                                      <p:cBhvr>
                                        <p:cTn id="12" dur="1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1" animBg="1" advAuto="0"/>
      <p:bldP spid="111" grpId="2"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url?sa=i&amp;rct=j&amp;q=&amp;esrc=s&amp;source=images&amp;cd=&amp;docid=gClwLI3RDWFxtM&amp;tbnid=NM0C_cIhShG_AM-&amp;ved=0CAUQjRw&amp;url=http%3A%2F%2Fthrivemarketing.net%2Fwhite-space-in-advertising%2F&amp;ei=66PvU9SUKIL7oASav4HACg&amp;bvm=bv.png"/>
          <p:cNvPicPr/>
          <p:nvPr/>
        </p:nvPicPr>
        <p:blipFill>
          <a:blip r:embed="rId2">
            <a:extLst/>
          </a:blip>
          <a:stretch>
            <a:fillRect/>
          </a:stretch>
        </p:blipFill>
        <p:spPr>
          <a:xfrm>
            <a:off x="3911600" y="478790"/>
            <a:ext cx="8394700" cy="5036821"/>
          </a:xfrm>
          <a:prstGeom prst="rect">
            <a:avLst/>
          </a:prstGeom>
          <a:ln w="12700">
            <a:miter lim="400000"/>
          </a:ln>
        </p:spPr>
      </p:pic>
      <p:pic>
        <p:nvPicPr>
          <p:cNvPr id="49" name="url?sa=i&amp;rct=j&amp;q=&amp;esrc=s&amp;source=images&amp;cd=&amp;docid=thc8XgjxuSA6mM&amp;tbnid=jTo4uwij_yZDBM-&amp;ved=0CAUQjRw&amp;url=http%3A%2F%2Fleimobile.com%2Ftag%2Fempireavenue%2F&amp;ei=YKXvU5-HCseCogThpYKoDQ&amp;bvm=bv.73231344,d.png"/>
          <p:cNvPicPr/>
          <p:nvPr/>
        </p:nvPicPr>
        <p:blipFill>
          <a:blip r:embed="rId3">
            <a:extLst/>
          </a:blip>
          <a:stretch>
            <a:fillRect/>
          </a:stretch>
        </p:blipFill>
        <p:spPr>
          <a:xfrm>
            <a:off x="6805200" y="5632450"/>
            <a:ext cx="2604136" cy="2082801"/>
          </a:xfrm>
          <a:prstGeom prst="rect">
            <a:avLst/>
          </a:prstGeom>
          <a:ln w="12700">
            <a:miter lim="400000"/>
          </a:ln>
        </p:spPr>
      </p:pic>
      <p:pic>
        <p:nvPicPr>
          <p:cNvPr id="50" name="url?sa=i&amp;rct=j&amp;q=&amp;esrc=s&amp;source=images&amp;cd=&amp;docid=uwuODrown00ReM&amp;tbnid=MOq2lsDQSf0OUM-&amp;ved=0CAUQjRw&amp;url=http%3A%2F%2Fwww.ilounge.com%2Findex.php%2Fnews%2Fcomments%2Fapple-posts-ipoditunes-latino-tv-ad%.png"/>
          <p:cNvPicPr/>
          <p:nvPr/>
        </p:nvPicPr>
        <p:blipFill>
          <a:blip r:embed="rId4">
            <a:extLst/>
          </a:blip>
          <a:stretch>
            <a:fillRect/>
          </a:stretch>
        </p:blipFill>
        <p:spPr>
          <a:xfrm>
            <a:off x="9524999" y="5626100"/>
            <a:ext cx="2777068" cy="2082801"/>
          </a:xfrm>
          <a:prstGeom prst="rect">
            <a:avLst/>
          </a:prstGeom>
          <a:ln w="12700">
            <a:miter lim="400000"/>
          </a:ln>
        </p:spPr>
      </p:pic>
      <p:pic>
        <p:nvPicPr>
          <p:cNvPr id="51" name="url?sa=i&amp;rct=j&amp;q=&amp;esrc=s&amp;source=images&amp;cd=&amp;docid=s0_z_jBZerULXM&amp;tbnid=wfyCh9OjoqwzdM-&amp;ved=0CAUQjRw&amp;url=http%3A%2F%2Ffunny-pictures.picphotos.net%2Fapple-inc-ipod-silhouette-demoman-tf2-slogan-team-for.png"/>
          <p:cNvPicPr/>
          <p:nvPr/>
        </p:nvPicPr>
        <p:blipFill>
          <a:blip r:embed="rId5">
            <a:extLst/>
          </a:blip>
          <a:stretch>
            <a:fillRect/>
          </a:stretch>
        </p:blipFill>
        <p:spPr>
          <a:xfrm>
            <a:off x="3911600" y="5637212"/>
            <a:ext cx="2781301" cy="2085976"/>
          </a:xfrm>
          <a:prstGeom prst="rect">
            <a:avLst/>
          </a:prstGeom>
          <a:ln w="12700">
            <a:miter lim="400000"/>
          </a:ln>
        </p:spPr>
      </p:pic>
      <p:sp>
        <p:nvSpPr>
          <p:cNvPr id="52" name="Shape 52"/>
          <p:cNvSpPr/>
          <p:nvPr/>
        </p:nvSpPr>
        <p:spPr>
          <a:xfrm>
            <a:off x="608434" y="2082800"/>
            <a:ext cx="3187701" cy="4394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defTabSz="457200">
              <a:defRPr sz="1800"/>
            </a:pPr>
            <a:r>
              <a:rPr sz="4000">
                <a:solidFill>
                  <a:srgbClr val="B51700"/>
                </a:solidFill>
                <a:latin typeface="Arial Bold"/>
                <a:ea typeface="Arial Bold"/>
                <a:cs typeface="Arial Bold"/>
                <a:sym typeface="Arial Bold"/>
              </a:rPr>
              <a:t>Space</a:t>
            </a:r>
            <a:r>
              <a:rPr sz="3600">
                <a:latin typeface="Arial Bold"/>
                <a:ea typeface="Arial Bold"/>
                <a:cs typeface="Arial Bold"/>
                <a:sym typeface="Arial Bold"/>
              </a:rPr>
              <a:t> </a:t>
            </a:r>
          </a:p>
          <a:p>
            <a:pPr lvl="0" algn="l" defTabSz="457200">
              <a:defRPr sz="1800"/>
            </a:pPr>
            <a:r>
              <a:rPr sz="3600">
                <a:latin typeface="Arial"/>
                <a:ea typeface="Arial"/>
                <a:cs typeface="Arial"/>
                <a:sym typeface="Arial"/>
              </a:rPr>
              <a:t>is the size, scale, and relationship between objects in both two &amp; three dimensions</a:t>
            </a: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p:cNvSpPr>
          <p:nvPr>
            <p:ph type="title"/>
          </p:nvPr>
        </p:nvSpPr>
        <p:spPr>
          <a:xfrm>
            <a:off x="1003300" y="1308100"/>
            <a:ext cx="4406900" cy="838200"/>
          </a:xfrm>
          <a:prstGeom prst="rect">
            <a:avLst/>
          </a:prstGeom>
        </p:spPr>
        <p:txBody>
          <a:bodyPr/>
          <a:lstStyle/>
          <a:p>
            <a:pPr marL="40639" marR="40639" lvl="0" algn="l" defTabSz="914400">
              <a:defRPr sz="1800"/>
            </a:pPr>
            <a:r>
              <a:rPr sz="4400">
                <a:uFill>
                  <a:solidFill/>
                </a:uFill>
                <a:latin typeface="Arial Bold"/>
                <a:ea typeface="Arial Bold"/>
                <a:cs typeface="Arial Bold"/>
                <a:sym typeface="Arial Bold"/>
              </a:rPr>
              <a:t>Space involves</a:t>
            </a:r>
          </a:p>
        </p:txBody>
      </p:sp>
      <p:sp>
        <p:nvSpPr>
          <p:cNvPr id="55" name="Shape 55"/>
          <p:cNvSpPr>
            <a:spLocks noGrp="1"/>
          </p:cNvSpPr>
          <p:nvPr>
            <p:ph type="body" idx="1"/>
          </p:nvPr>
        </p:nvSpPr>
        <p:spPr>
          <a:xfrm>
            <a:off x="1104900" y="5638800"/>
            <a:ext cx="10464800" cy="2565400"/>
          </a:xfrm>
          <a:prstGeom prst="rect">
            <a:avLst/>
          </a:prstGeom>
        </p:spPr>
        <p:txBody>
          <a:bodyPr lIns="0" tIns="0" rIns="0" bIns="0" anchor="t"/>
          <a:lstStyle/>
          <a:p>
            <a:pPr marL="548640" marR="40639" lvl="0" indent="-508000" defTabSz="914400">
              <a:spcBef>
                <a:spcPts val="700"/>
              </a:spcBef>
              <a:buSzPct val="194444"/>
              <a:buAutoNum type="arabicPeriod"/>
              <a:defRPr sz="1800"/>
            </a:pPr>
            <a:r>
              <a:rPr sz="3600" dirty="0">
                <a:uFill>
                  <a:solidFill/>
                </a:uFill>
                <a:latin typeface="Arial Bold"/>
                <a:ea typeface="Arial Bold"/>
                <a:cs typeface="Arial Bold"/>
                <a:sym typeface="Arial Bold"/>
              </a:rPr>
              <a:t>Format (i.e. size, scale, and presentation</a:t>
            </a:r>
            <a:r>
              <a:rPr sz="3600" dirty="0" smtClean="0">
                <a:uFill>
                  <a:solidFill/>
                </a:uFill>
                <a:latin typeface="Arial Bold"/>
                <a:ea typeface="Arial Bold"/>
                <a:cs typeface="Arial Bold"/>
                <a:sym typeface="Arial Bold"/>
              </a:rPr>
              <a:t>)</a:t>
            </a:r>
            <a:endParaRPr lang="en-US" sz="3600" dirty="0" smtClean="0">
              <a:uFill>
                <a:solidFill/>
              </a:uFill>
              <a:latin typeface="Arial Bold"/>
              <a:ea typeface="Arial Bold"/>
              <a:cs typeface="Arial Bold"/>
              <a:sym typeface="Arial Bold"/>
            </a:endParaRPr>
          </a:p>
          <a:p>
            <a:pPr marL="40640" marR="40639" lvl="0" indent="0" defTabSz="914400">
              <a:spcBef>
                <a:spcPts val="700"/>
              </a:spcBef>
              <a:buSzPct val="194444"/>
              <a:buNone/>
              <a:defRPr sz="1800"/>
            </a:pPr>
            <a:endParaRPr sz="3600" dirty="0">
              <a:uFill>
                <a:solidFill/>
              </a:uFill>
              <a:latin typeface="Arial Bold"/>
              <a:ea typeface="Arial Bold"/>
              <a:cs typeface="Arial Bold"/>
              <a:sym typeface="Arial Bold"/>
            </a:endParaRPr>
          </a:p>
          <a:p>
            <a:pPr marL="548640" marR="40639" lvl="0" indent="-508000" defTabSz="914400">
              <a:spcBef>
                <a:spcPts val="700"/>
              </a:spcBef>
              <a:buSzPct val="194444"/>
              <a:buAutoNum type="arabicPeriod"/>
              <a:defRPr sz="1800"/>
            </a:pPr>
            <a:r>
              <a:rPr sz="3600" dirty="0">
                <a:uFill>
                  <a:solidFill/>
                </a:uFill>
                <a:latin typeface="Arial Bold"/>
                <a:ea typeface="Arial Bold"/>
                <a:cs typeface="Arial Bold"/>
                <a:sym typeface="Arial Bold"/>
              </a:rPr>
              <a:t>Relationships among objects and the areas </a:t>
            </a:r>
            <a:r>
              <a:rPr lang="en-US" sz="3600" dirty="0" smtClean="0">
                <a:uFill>
                  <a:solidFill/>
                </a:uFill>
                <a:latin typeface="Arial Bold"/>
                <a:ea typeface="Arial Bold"/>
                <a:cs typeface="Arial Bold"/>
                <a:sym typeface="Arial Bold"/>
              </a:rPr>
              <a:t>	</a:t>
            </a:r>
            <a:r>
              <a:rPr sz="3600" dirty="0" smtClean="0">
                <a:uFill>
                  <a:solidFill/>
                </a:uFill>
                <a:latin typeface="Arial Bold"/>
                <a:ea typeface="Arial Bold"/>
                <a:cs typeface="Arial Bold"/>
                <a:sym typeface="Arial Bold"/>
              </a:rPr>
              <a:t>surrounding </a:t>
            </a:r>
            <a:r>
              <a:rPr sz="3600" dirty="0">
                <a:uFill>
                  <a:solidFill/>
                </a:uFill>
                <a:latin typeface="Arial Bold"/>
                <a:ea typeface="Arial Bold"/>
                <a:cs typeface="Arial Bold"/>
                <a:sym typeface="Arial Bold"/>
              </a:rPr>
              <a:t>them: positive and negative space</a:t>
            </a:r>
          </a:p>
          <a:p>
            <a:pPr marL="548640" marR="40639" lvl="0" indent="-508000" defTabSz="914400">
              <a:spcBef>
                <a:spcPts val="700"/>
              </a:spcBef>
              <a:buSzPct val="194444"/>
              <a:buAutoNum type="arabicPeriod"/>
              <a:defRPr sz="1800"/>
            </a:pPr>
            <a:r>
              <a:rPr sz="3600" dirty="0">
                <a:uFill>
                  <a:solidFill/>
                </a:uFill>
                <a:latin typeface="Arial Bold"/>
                <a:ea typeface="Arial Bold"/>
                <a:cs typeface="Arial Bold"/>
                <a:sym typeface="Arial Bold"/>
              </a:rPr>
              <a:t>Perceived third dimension: illusionary space</a:t>
            </a:r>
          </a:p>
        </p:txBody>
      </p:sp>
      <p:grpSp>
        <p:nvGrpSpPr>
          <p:cNvPr id="59" name="Group 59"/>
          <p:cNvGrpSpPr/>
          <p:nvPr/>
        </p:nvGrpSpPr>
        <p:grpSpPr>
          <a:xfrm>
            <a:off x="1003299" y="2451100"/>
            <a:ext cx="10998203" cy="2748858"/>
            <a:chOff x="0" y="0"/>
            <a:chExt cx="10998201" cy="2748857"/>
          </a:xfrm>
        </p:grpSpPr>
        <p:pic>
          <p:nvPicPr>
            <p:cNvPr id="56" name="url?sa=i&amp;rct=j&amp;q=&amp;esrc=s&amp;source=images&amp;cd=&amp;docid=thc8XgjxuSA6mM&amp;tbnid=jTo4uwij_yZDBM-&amp;ved=0CAUQjRw&amp;url=http%3A%2F%2Fleimobile.com%2Ftag%2Fempireavenue%2F&amp;ei=YKXvU5-HCseCogThpYKoDQ&amp;bvm=bv.73231344,d.png"/>
            <p:cNvPicPr/>
            <p:nvPr/>
          </p:nvPicPr>
          <p:blipFill>
            <a:blip r:embed="rId3">
              <a:extLst/>
            </a:blip>
            <a:stretch>
              <a:fillRect/>
            </a:stretch>
          </p:blipFill>
          <p:spPr>
            <a:xfrm>
              <a:off x="3792923" y="8323"/>
              <a:ext cx="3413497" cy="2730131"/>
            </a:xfrm>
            <a:prstGeom prst="rect">
              <a:avLst/>
            </a:prstGeom>
            <a:ln w="12700" cap="flat">
              <a:noFill/>
              <a:miter lim="400000"/>
            </a:ln>
            <a:effectLst/>
          </p:spPr>
        </p:pic>
        <p:pic>
          <p:nvPicPr>
            <p:cNvPr id="57" name="url?sa=i&amp;rct=j&amp;q=&amp;esrc=s&amp;source=images&amp;cd=&amp;docid=uwuODrown00ReM&amp;tbnid=MOq2lsDQSf0OUM-&amp;ved=0CAUQjRw&amp;url=http%3A%2F%2Fwww.ilounge.com%2Findex.php%2Fnews%2Fcomments%2Fapple-posts-ipoditunes-latino-tv-ad%.png"/>
            <p:cNvPicPr/>
            <p:nvPr/>
          </p:nvPicPr>
          <p:blipFill>
            <a:blip r:embed="rId4">
              <a:extLst/>
            </a:blip>
            <a:stretch>
              <a:fillRect/>
            </a:stretch>
          </p:blipFill>
          <p:spPr>
            <a:xfrm>
              <a:off x="7358028" y="0"/>
              <a:ext cx="3640174" cy="2730130"/>
            </a:xfrm>
            <a:prstGeom prst="rect">
              <a:avLst/>
            </a:prstGeom>
            <a:ln w="12700" cap="flat">
              <a:noFill/>
              <a:miter lim="400000"/>
            </a:ln>
            <a:effectLst/>
          </p:spPr>
        </p:pic>
        <p:pic>
          <p:nvPicPr>
            <p:cNvPr id="58" name="url?sa=i&amp;rct=j&amp;q=&amp;esrc=s&amp;source=images&amp;cd=&amp;docid=s0_z_jBZerULXM&amp;tbnid=wfyCh9OjoqwzdM-&amp;ved=0CAUQjRw&amp;url=http%3A%2F%2Ffunny-pictures.picphotos.net%2Fapple-inc-ipod-silhouette-demoman-tf2-slogan-team-for.png"/>
            <p:cNvPicPr/>
            <p:nvPr/>
          </p:nvPicPr>
          <p:blipFill>
            <a:blip r:embed="rId5">
              <a:extLst/>
            </a:blip>
            <a:stretch>
              <a:fillRect/>
            </a:stretch>
          </p:blipFill>
          <p:spPr>
            <a:xfrm>
              <a:off x="0" y="14566"/>
              <a:ext cx="3645722" cy="2734292"/>
            </a:xfrm>
            <a:prstGeom prst="rect">
              <a:avLst/>
            </a:prstGeom>
            <a:ln w="12700" cap="flat">
              <a:noFill/>
              <a:miter lim="400000"/>
            </a:ln>
            <a:effectLst/>
          </p:spPr>
        </p:pic>
      </p:gr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p:cNvSpPr>
          <p:nvPr>
            <p:ph type="title"/>
          </p:nvPr>
        </p:nvSpPr>
        <p:spPr>
          <a:xfrm>
            <a:off x="177800" y="190500"/>
            <a:ext cx="5562600" cy="749300"/>
          </a:xfrm>
          <a:prstGeom prst="rect">
            <a:avLst/>
          </a:prstGeom>
        </p:spPr>
        <p:txBody>
          <a:bodyPr/>
          <a:lstStyle/>
          <a:p>
            <a:pPr marL="40639" marR="40639" lvl="0" algn="l" defTabSz="914400">
              <a:defRPr sz="1800"/>
            </a:pPr>
            <a:r>
              <a:rPr sz="4000" dirty="0">
                <a:uFill>
                  <a:solidFill/>
                </a:uFill>
                <a:latin typeface="Arial Bold"/>
                <a:ea typeface="Arial Bold"/>
                <a:cs typeface="Arial Bold"/>
                <a:sym typeface="Arial Bold"/>
              </a:rPr>
              <a:t>Space </a:t>
            </a:r>
            <a:r>
              <a:rPr sz="4000" dirty="0" smtClean="0">
                <a:uFill>
                  <a:solidFill/>
                </a:uFill>
                <a:latin typeface="Arial Bold"/>
                <a:ea typeface="Arial Bold"/>
                <a:cs typeface="Arial Bold"/>
                <a:sym typeface="Arial Bold"/>
              </a:rPr>
              <a:t>Considerations</a:t>
            </a:r>
            <a:endParaRPr sz="4400" dirty="0">
              <a:uFill>
                <a:solidFill/>
              </a:uFill>
              <a:latin typeface="Arial Bold"/>
              <a:ea typeface="Arial Bold"/>
              <a:cs typeface="Arial Bold"/>
              <a:sym typeface="Arial Bold"/>
            </a:endParaRPr>
          </a:p>
        </p:txBody>
      </p:sp>
      <p:sp>
        <p:nvSpPr>
          <p:cNvPr id="64" name="Shape 64"/>
          <p:cNvSpPr>
            <a:spLocks noGrp="1"/>
          </p:cNvSpPr>
          <p:nvPr>
            <p:ph type="body" idx="1"/>
          </p:nvPr>
        </p:nvSpPr>
        <p:spPr>
          <a:xfrm>
            <a:off x="292535" y="1457791"/>
            <a:ext cx="5562600" cy="4330700"/>
          </a:xfrm>
          <a:prstGeom prst="rect">
            <a:avLst/>
          </a:prstGeom>
        </p:spPr>
        <p:txBody>
          <a:bodyPr lIns="0" tIns="0" rIns="0" bIns="0" anchor="t"/>
          <a:lstStyle/>
          <a:p>
            <a:pPr marL="0" marR="40639" lvl="0" indent="0" defTabSz="914400">
              <a:spcBef>
                <a:spcPts val="0"/>
              </a:spcBef>
              <a:buClr>
                <a:srgbClr val="000000"/>
              </a:buClr>
              <a:buSzTx/>
              <a:buFont typeface="Verdana"/>
              <a:buNone/>
              <a:defRPr sz="1800"/>
            </a:pPr>
            <a:r>
              <a:rPr sz="3600" dirty="0">
                <a:uFill>
                  <a:solidFill/>
                </a:uFill>
                <a:latin typeface="Arial Bold"/>
                <a:ea typeface="Arial Bold"/>
                <a:cs typeface="Arial Bold"/>
                <a:sym typeface="Arial Bold"/>
              </a:rPr>
              <a:t>Size of media object in relation to display size (width &amp; height)</a:t>
            </a:r>
          </a:p>
          <a:p>
            <a:pPr marL="0" marR="40639" lvl="0" indent="0" defTabSz="914400">
              <a:spcBef>
                <a:spcPts val="0"/>
              </a:spcBef>
              <a:buClr>
                <a:srgbClr val="000000"/>
              </a:buClr>
              <a:buSzTx/>
              <a:buFont typeface="Verdana"/>
              <a:buNone/>
              <a:defRPr sz="1800"/>
            </a:pPr>
            <a:endParaRPr sz="3600" dirty="0">
              <a:uFill>
                <a:solidFill/>
              </a:uFill>
              <a:latin typeface="Arial Bold"/>
              <a:ea typeface="Arial Bold"/>
              <a:cs typeface="Arial Bold"/>
              <a:sym typeface="Arial Bold"/>
            </a:endParaRPr>
          </a:p>
          <a:p>
            <a:pPr marL="0" marR="40639" lvl="0" indent="0" defTabSz="914400">
              <a:spcBef>
                <a:spcPts val="0"/>
              </a:spcBef>
              <a:buClr>
                <a:srgbClr val="000000"/>
              </a:buClr>
              <a:buSzTx/>
              <a:buFont typeface="Verdana"/>
              <a:buNone/>
              <a:defRPr sz="1800"/>
            </a:pPr>
            <a:r>
              <a:rPr sz="3600" dirty="0">
                <a:uFill>
                  <a:solidFill/>
                </a:uFill>
                <a:latin typeface="Arial Bold"/>
                <a:ea typeface="Arial Bold"/>
                <a:cs typeface="Arial Bold"/>
                <a:sym typeface="Arial Bold"/>
              </a:rPr>
              <a:t>Monitor resolutions (not the same as monitor size) for </a:t>
            </a:r>
            <a:r>
              <a:rPr sz="3600">
                <a:uFill>
                  <a:solidFill/>
                </a:uFill>
                <a:latin typeface="Arial Bold"/>
                <a:ea typeface="Arial Bold"/>
                <a:cs typeface="Arial Bold"/>
                <a:sym typeface="Arial Bold"/>
              </a:rPr>
              <a:t>media </a:t>
            </a:r>
            <a:r>
              <a:rPr sz="3600" smtClean="0">
                <a:uFill>
                  <a:solidFill/>
                </a:uFill>
                <a:latin typeface="Arial Bold"/>
                <a:ea typeface="Arial Bold"/>
                <a:cs typeface="Arial Bold"/>
                <a:sym typeface="Arial Bold"/>
              </a:rPr>
              <a:t>objects</a:t>
            </a:r>
            <a:r>
              <a:rPr lang="en-US" sz="3600" smtClean="0">
                <a:uFill>
                  <a:solidFill/>
                </a:uFill>
                <a:latin typeface="Arial Bold"/>
                <a:ea typeface="Arial Bold"/>
                <a:cs typeface="Arial Bold"/>
                <a:sym typeface="Arial Bold"/>
              </a:rPr>
              <a:t> </a:t>
            </a:r>
            <a:endParaRPr sz="3600" dirty="0">
              <a:uFill>
                <a:solidFill/>
              </a:uFill>
              <a:latin typeface="Arial Bold"/>
              <a:ea typeface="Arial Bold"/>
              <a:cs typeface="Arial Bold"/>
              <a:sym typeface="Arial Bold"/>
            </a:endParaRPr>
          </a:p>
        </p:txBody>
      </p:sp>
      <p:pic>
        <p:nvPicPr>
          <p:cNvPr id="65" name="03-02.jpg"/>
          <p:cNvPicPr/>
          <p:nvPr/>
        </p:nvPicPr>
        <p:blipFill>
          <a:blip r:embed="rId3">
            <a:extLst/>
          </a:blip>
          <a:stretch>
            <a:fillRect/>
          </a:stretch>
        </p:blipFill>
        <p:spPr>
          <a:xfrm>
            <a:off x="6381750" y="-2057400"/>
            <a:ext cx="17157701" cy="7595857"/>
          </a:xfrm>
          <a:prstGeom prst="rect">
            <a:avLst/>
          </a:prstGeom>
          <a:ln w="12700">
            <a:miter lim="400000"/>
          </a:ln>
        </p:spPr>
      </p:pic>
      <p:sp>
        <p:nvSpPr>
          <p:cNvPr id="66" name="Shape 66"/>
          <p:cNvSpPr/>
          <p:nvPr/>
        </p:nvSpPr>
        <p:spPr>
          <a:xfrm>
            <a:off x="7848600" y="7804150"/>
            <a:ext cx="4914900" cy="1155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40639" algn="l" defTabSz="914400">
              <a:spcBef>
                <a:spcPts val="700"/>
              </a:spcBef>
              <a:defRPr sz="3600">
                <a:uFill>
                  <a:solidFill/>
                </a:uFill>
                <a:latin typeface="Arial Bold"/>
                <a:ea typeface="Arial Bold"/>
                <a:cs typeface="Arial Bold"/>
                <a:sym typeface="Arial Bold"/>
              </a:defRPr>
            </a:lvl1pPr>
          </a:lstStyle>
          <a:p>
            <a:pPr lvl="0">
              <a:defRPr sz="1800">
                <a:uFillTx/>
              </a:defRPr>
            </a:pPr>
            <a:r>
              <a:rPr sz="3600">
                <a:uFill>
                  <a:solidFill/>
                </a:uFill>
              </a:rPr>
              <a:t>Format = size, scale, &amp; presentation</a:t>
            </a:r>
          </a:p>
        </p:txBody>
      </p:sp>
      <p:pic>
        <p:nvPicPr>
          <p:cNvPr id="67" name="url?sa=i&amp;rct=j&amp;q=&amp;esrc=s&amp;source=images&amp;cd=&amp;docid=gClwLI3RDWFxtM&amp;tbnid=NM0C_cIhShG_AM-&amp;ved=0CAUQjRw&amp;url=http%3A%2F%2Fthrivemarketing.net%2Fwhite-space-in-advertising%2F&amp;ei=66PvU9SUKIL7oASav4HACg&amp;bvm=bv.png"/>
          <p:cNvPicPr/>
          <p:nvPr/>
        </p:nvPicPr>
        <p:blipFill>
          <a:blip r:embed="rId4">
            <a:extLst/>
          </a:blip>
          <a:stretch>
            <a:fillRect/>
          </a:stretch>
        </p:blipFill>
        <p:spPr>
          <a:xfrm>
            <a:off x="6673850" y="-83820"/>
            <a:ext cx="6083300" cy="3649980"/>
          </a:xfrm>
          <a:prstGeom prst="rect">
            <a:avLst/>
          </a:prstGeom>
          <a:ln w="12700">
            <a:miter lim="400000"/>
          </a:ln>
        </p:spPr>
      </p:pic>
      <p:grpSp>
        <p:nvGrpSpPr>
          <p:cNvPr id="71" name="Group 71"/>
          <p:cNvGrpSpPr/>
          <p:nvPr/>
        </p:nvGrpSpPr>
        <p:grpSpPr>
          <a:xfrm>
            <a:off x="510016" y="6384924"/>
            <a:ext cx="6712774" cy="2971801"/>
            <a:chOff x="0" y="0"/>
            <a:chExt cx="6712772" cy="2971800"/>
          </a:xfrm>
        </p:grpSpPr>
        <p:pic>
          <p:nvPicPr>
            <p:cNvPr id="68" name="03-02.jpg"/>
            <p:cNvPicPr/>
            <p:nvPr/>
          </p:nvPicPr>
          <p:blipFill>
            <a:blip r:embed="rId3">
              <a:extLst/>
            </a:blip>
            <a:stretch>
              <a:fillRect/>
            </a:stretch>
          </p:blipFill>
          <p:spPr>
            <a:xfrm>
              <a:off x="0" y="0"/>
              <a:ext cx="6712773" cy="2971801"/>
            </a:xfrm>
            <a:prstGeom prst="rect">
              <a:avLst/>
            </a:prstGeom>
            <a:ln w="12700" cap="flat">
              <a:noFill/>
              <a:miter lim="400000"/>
            </a:ln>
            <a:effectLst/>
          </p:spPr>
        </p:pic>
        <p:pic>
          <p:nvPicPr>
            <p:cNvPr id="69" name="itunes-ad1.png"/>
            <p:cNvPicPr/>
            <p:nvPr/>
          </p:nvPicPr>
          <p:blipFill>
            <a:blip r:embed="rId5">
              <a:extLst/>
            </a:blip>
            <a:stretch>
              <a:fillRect/>
            </a:stretch>
          </p:blipFill>
          <p:spPr>
            <a:xfrm>
              <a:off x="48421" y="159385"/>
              <a:ext cx="2515397" cy="2006601"/>
            </a:xfrm>
            <a:prstGeom prst="rect">
              <a:avLst/>
            </a:prstGeom>
            <a:ln w="12700" cap="flat">
              <a:noFill/>
              <a:miter lim="400000"/>
            </a:ln>
            <a:effectLst/>
          </p:spPr>
        </p:pic>
        <p:pic>
          <p:nvPicPr>
            <p:cNvPr id="70" name="itunes-ad1.png"/>
            <p:cNvPicPr/>
            <p:nvPr/>
          </p:nvPicPr>
          <p:blipFill>
            <a:blip r:embed="rId5">
              <a:extLst/>
            </a:blip>
            <a:stretch>
              <a:fillRect/>
            </a:stretch>
          </p:blipFill>
          <p:spPr>
            <a:xfrm>
              <a:off x="4659281" y="560301"/>
              <a:ext cx="1498601" cy="1195475"/>
            </a:xfrm>
            <a:prstGeom prst="rect">
              <a:avLst/>
            </a:prstGeom>
            <a:ln w="12700" cap="flat">
              <a:noFill/>
              <a:miter lim="400000"/>
            </a:ln>
            <a:effectLst/>
          </p:spPr>
        </p:pic>
      </p:gr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p:cNvSpPr>
          <p:nvPr>
            <p:ph type="title"/>
          </p:nvPr>
        </p:nvSpPr>
        <p:spPr>
          <a:xfrm>
            <a:off x="3530600" y="698500"/>
            <a:ext cx="5676900" cy="774700"/>
          </a:xfrm>
          <a:prstGeom prst="rect">
            <a:avLst/>
          </a:prstGeom>
        </p:spPr>
        <p:txBody>
          <a:bodyPr/>
          <a:lstStyle>
            <a:lvl1pPr marL="40639" marR="40639" algn="l" defTabSz="914400">
              <a:defRPr sz="4000">
                <a:uFill>
                  <a:solidFill/>
                </a:uFill>
                <a:latin typeface="Arial Bold"/>
                <a:ea typeface="Arial Bold"/>
                <a:cs typeface="Arial Bold"/>
                <a:sym typeface="Arial Bold"/>
              </a:defRPr>
            </a:lvl1pPr>
          </a:lstStyle>
          <a:p>
            <a:pPr lvl="0">
              <a:defRPr sz="1800">
                <a:uFillTx/>
              </a:defRPr>
            </a:pPr>
            <a:r>
              <a:rPr sz="4000">
                <a:uFill>
                  <a:solidFill/>
                </a:uFill>
              </a:rPr>
              <a:t>Space Considerations</a:t>
            </a:r>
          </a:p>
        </p:txBody>
      </p:sp>
      <p:pic>
        <p:nvPicPr>
          <p:cNvPr id="76" name="url?sa=i&amp;rct=j&amp;q=&amp;esrc=s&amp;source=images&amp;cd=&amp;docid=Fek63nXa1SiOxM&amp;tbnid=G_yHMNwNo_riOM-&amp;ved=0CAUQjRw&amp;url=http%3A%2F%2Fwww.popgadget.net%2F2004%2F10%2Fbono_sells_soul.php&amp;ei=zarvU4bXMsProATNh4LoBQ&amp;bvm=bv.png"/>
          <p:cNvPicPr/>
          <p:nvPr/>
        </p:nvPicPr>
        <p:blipFill>
          <a:blip r:embed="rId3">
            <a:extLst/>
          </a:blip>
          <a:stretch>
            <a:fillRect/>
          </a:stretch>
        </p:blipFill>
        <p:spPr>
          <a:xfrm>
            <a:off x="613833" y="2406650"/>
            <a:ext cx="5181601" cy="3886200"/>
          </a:xfrm>
          <a:prstGeom prst="rect">
            <a:avLst/>
          </a:prstGeom>
          <a:ln w="12700">
            <a:miter lim="400000"/>
          </a:ln>
        </p:spPr>
      </p:pic>
      <p:pic>
        <p:nvPicPr>
          <p:cNvPr id="77" name="url?sa=i&amp;rct=j&amp;q=&amp;esrc=s&amp;source=images&amp;cd=&amp;docid=tzN5ccwTw_7ArM&amp;tbnid=54QpBQfzH5rX6M-&amp;ved=0CAUQjRw&amp;url=http%3A%2F%2Fwww.zimbio.com%2Fpictures%2FYoOJsM6YYVJ%2FApple%2BIntroduces%2BNew%2BProducts%2FLCDz.png"/>
          <p:cNvPicPr/>
          <p:nvPr/>
        </p:nvPicPr>
        <p:blipFill>
          <a:blip r:embed="rId4">
            <a:extLst/>
          </a:blip>
          <a:stretch>
            <a:fillRect/>
          </a:stretch>
        </p:blipFill>
        <p:spPr>
          <a:xfrm>
            <a:off x="6375400" y="2413000"/>
            <a:ext cx="5829300" cy="3886200"/>
          </a:xfrm>
          <a:prstGeom prst="rect">
            <a:avLst/>
          </a:prstGeom>
          <a:ln w="12700">
            <a:miter lim="400000"/>
          </a:ln>
        </p:spPr>
      </p:pic>
      <p:sp>
        <p:nvSpPr>
          <p:cNvPr id="78" name="Shape 78"/>
          <p:cNvSpPr/>
          <p:nvPr/>
        </p:nvSpPr>
        <p:spPr>
          <a:xfrm>
            <a:off x="604986" y="6584950"/>
            <a:ext cx="5181601" cy="1587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marR="40639" lvl="1" indent="0" algn="l" defTabSz="914400">
              <a:buClr>
                <a:srgbClr val="000000"/>
              </a:buClr>
              <a:buFont typeface="Verdana"/>
              <a:defRPr sz="1800"/>
            </a:pPr>
            <a:r>
              <a:rPr sz="3600">
                <a:uFill>
                  <a:solidFill/>
                </a:uFill>
                <a:latin typeface="Arial"/>
                <a:ea typeface="Arial"/>
                <a:cs typeface="Arial"/>
                <a:sym typeface="Arial"/>
              </a:rPr>
              <a:t>An image that takes up a tiny amount of space draws attention to itself</a:t>
            </a:r>
          </a:p>
        </p:txBody>
      </p:sp>
      <p:sp>
        <p:nvSpPr>
          <p:cNvPr id="79" name="Shape 79"/>
          <p:cNvSpPr/>
          <p:nvPr/>
        </p:nvSpPr>
        <p:spPr>
          <a:xfrm>
            <a:off x="6217195" y="6521450"/>
            <a:ext cx="5676901" cy="2222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R="40639" lvl="1" indent="0" algn="l" defTabSz="914400">
              <a:spcBef>
                <a:spcPts val="700"/>
              </a:spcBef>
              <a:buClr>
                <a:srgbClr val="000000"/>
              </a:buClr>
              <a:buFont typeface="Verdana"/>
              <a:defRPr sz="1800"/>
            </a:pPr>
            <a:r>
              <a:rPr sz="3600">
                <a:uFill>
                  <a:solidFill/>
                </a:uFill>
                <a:latin typeface="Arial"/>
                <a:ea typeface="Arial"/>
                <a:cs typeface="Arial"/>
                <a:sym typeface="Arial"/>
              </a:rPr>
              <a:t>An image that takes up the whole space allows the viewer’s eye to wander around the image</a:t>
            </a: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idx="1"/>
          </p:nvPr>
        </p:nvSpPr>
        <p:spPr>
          <a:xfrm>
            <a:off x="431800" y="6578600"/>
            <a:ext cx="12306300" cy="1270000"/>
          </a:xfrm>
          <a:prstGeom prst="rect">
            <a:avLst/>
          </a:prstGeom>
        </p:spPr>
        <p:txBody>
          <a:bodyPr lIns="0" tIns="0" rIns="0" bIns="0" anchor="t"/>
          <a:lstStyle>
            <a:lvl1pPr marL="0" marR="40639" indent="0" defTabSz="914400">
              <a:spcBef>
                <a:spcPts val="700"/>
              </a:spcBef>
              <a:buClr>
                <a:srgbClr val="000000"/>
              </a:buClr>
              <a:buSzTx/>
              <a:buFont typeface="Verdana"/>
              <a:buNone/>
              <a:defRPr sz="3600">
                <a:uFill>
                  <a:solidFill/>
                </a:uFill>
                <a:latin typeface="Arial"/>
                <a:ea typeface="Arial"/>
                <a:cs typeface="Arial"/>
                <a:sym typeface="Arial"/>
              </a:defRPr>
            </a:lvl1pPr>
          </a:lstStyle>
          <a:p>
            <a:pPr lvl="0">
              <a:defRPr sz="1800">
                <a:uFillTx/>
              </a:defRPr>
            </a:pPr>
            <a:r>
              <a:rPr sz="3600">
                <a:uFill>
                  <a:solidFill/>
                </a:uFill>
              </a:rPr>
              <a:t>Positive space are parts of the image are perceived to be solid, such as an object (re: volume)</a:t>
            </a:r>
          </a:p>
        </p:txBody>
      </p:sp>
      <p:sp>
        <p:nvSpPr>
          <p:cNvPr id="84" name="Shape 84"/>
          <p:cNvSpPr/>
          <p:nvPr/>
        </p:nvSpPr>
        <p:spPr>
          <a:xfrm>
            <a:off x="8633122" y="1873250"/>
            <a:ext cx="3683001" cy="2120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R="40639" algn="l" defTabSz="914400">
              <a:defRPr sz="3600">
                <a:uFill>
                  <a:solidFill/>
                </a:uFill>
                <a:latin typeface="Arial"/>
                <a:ea typeface="Arial"/>
                <a:cs typeface="Arial"/>
                <a:sym typeface="Arial"/>
              </a:defRPr>
            </a:lvl1pPr>
          </a:lstStyle>
          <a:p>
            <a:pPr lvl="0">
              <a:defRPr sz="1800">
                <a:uFillTx/>
              </a:defRPr>
            </a:pPr>
            <a:r>
              <a:rPr sz="3600">
                <a:uFill>
                  <a:solidFill/>
                </a:uFill>
              </a:rPr>
              <a:t>Relationships among objects and the areas surrounding them</a:t>
            </a:r>
          </a:p>
        </p:txBody>
      </p:sp>
      <p:sp>
        <p:nvSpPr>
          <p:cNvPr id="85" name="Shape 85"/>
          <p:cNvSpPr/>
          <p:nvPr/>
        </p:nvSpPr>
        <p:spPr>
          <a:xfrm>
            <a:off x="2844800" y="495300"/>
            <a:ext cx="7086600" cy="1130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marL="40639" marR="40639" algn="l" defTabSz="914400">
              <a:defRPr sz="4000">
                <a:uFill>
                  <a:solidFill/>
                </a:uFill>
                <a:latin typeface="Arial Bold"/>
                <a:ea typeface="Arial Bold"/>
                <a:cs typeface="Arial Bold"/>
                <a:sym typeface="Arial Bold"/>
              </a:defRPr>
            </a:lvl1pPr>
          </a:lstStyle>
          <a:p>
            <a:pPr lvl="0">
              <a:defRPr sz="1800">
                <a:uFillTx/>
              </a:defRPr>
            </a:pPr>
            <a:r>
              <a:rPr sz="4000">
                <a:uFill>
                  <a:solidFill/>
                </a:uFill>
              </a:rPr>
              <a:t>Positive &amp; Negative Space</a:t>
            </a:r>
          </a:p>
        </p:txBody>
      </p:sp>
      <p:sp>
        <p:nvSpPr>
          <p:cNvPr id="86" name="Shape 86"/>
          <p:cNvSpPr/>
          <p:nvPr/>
        </p:nvSpPr>
        <p:spPr>
          <a:xfrm>
            <a:off x="419100" y="8096250"/>
            <a:ext cx="7268096" cy="622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R="40639" lvl="1" indent="0" algn="l" defTabSz="914400">
              <a:spcBef>
                <a:spcPts val="700"/>
              </a:spcBef>
              <a:buClr>
                <a:srgbClr val="000000"/>
              </a:buClr>
              <a:buFont typeface="Verdana"/>
              <a:defRPr sz="1800"/>
            </a:pPr>
            <a:r>
              <a:rPr sz="3600">
                <a:uFill>
                  <a:solidFill/>
                </a:uFill>
                <a:latin typeface="Arial"/>
                <a:ea typeface="Arial"/>
                <a:cs typeface="Arial"/>
                <a:sym typeface="Arial"/>
              </a:rPr>
              <a:t>Negative space is everything else</a:t>
            </a:r>
          </a:p>
        </p:txBody>
      </p:sp>
      <p:pic>
        <p:nvPicPr>
          <p:cNvPr id="87" name="url?sa=i&amp;rct=j&amp;q=&amp;esrc=s&amp;source=images&amp;cd=&amp;docid=9KAnt6Iz0BWgMM&amp;tbnid=9wtqaz91sKETtM-&amp;ved=0CAUQjRw&amp;url=http%3A%2F%2Ftheinspirationroom.com%2Fdaily%2F2008%2Fapple-ipod-gamma-to-shut-up-and-let-me-go%2F.png"/>
          <p:cNvPicPr/>
          <p:nvPr/>
        </p:nvPicPr>
        <p:blipFill>
          <a:blip r:embed="rId3">
            <a:extLst/>
          </a:blip>
          <a:stretch>
            <a:fillRect/>
          </a:stretch>
        </p:blipFill>
        <p:spPr>
          <a:xfrm>
            <a:off x="838200" y="1879600"/>
            <a:ext cx="7442638" cy="4191000"/>
          </a:xfrm>
          <a:prstGeom prst="rect">
            <a:avLst/>
          </a:prstGeom>
          <a:ln w="12700">
            <a:miter lim="400000"/>
          </a:ln>
        </p:spPr>
      </p:pic>
    </p:spTree>
  </p:cSld>
  <p:clrMapOvr>
    <a:masterClrMapping/>
  </p:clrMapOvr>
  <p:transition xmlns:p14="http://schemas.microsoft.com/office/powerpoint/2010/main" spd="slow">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83"/>
                                        </p:tgtEl>
                                        <p:attrNameLst>
                                          <p:attrName>style.visibility</p:attrName>
                                        </p:attrNameLst>
                                      </p:cBhvr>
                                      <p:to>
                                        <p:strVal val="visible"/>
                                      </p:to>
                                    </p:set>
                                    <p:animEffect transition="in" filter="dissolve">
                                      <p:cBhvr>
                                        <p:cTn id="7" dur="10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2" nodeType="clickEffect">
                                  <p:stCondLst>
                                    <p:cond delay="0"/>
                                  </p:stCondLst>
                                  <p:iterate>
                                    <p:tmAbs val="0"/>
                                  </p:iterate>
                                  <p:childTnLst>
                                    <p:set>
                                      <p:cBhvr>
                                        <p:cTn id="11" fill="hold"/>
                                        <p:tgtEl>
                                          <p:spTgt spid="86"/>
                                        </p:tgtEl>
                                        <p:attrNameLst>
                                          <p:attrName>style.visibility</p:attrName>
                                        </p:attrNameLst>
                                      </p:cBhvr>
                                      <p:to>
                                        <p:strVal val="visible"/>
                                      </p:to>
                                    </p:set>
                                    <p:animEffect transition="in" filter="dissolve">
                                      <p:cBhvr>
                                        <p:cTn id="12" dur="1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1" animBg="1" advAuto="0"/>
      <p:bldP spid="86" grpId="2"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p:cNvSpPr>
          <p:nvPr>
            <p:ph type="title"/>
          </p:nvPr>
        </p:nvSpPr>
        <p:spPr>
          <a:xfrm>
            <a:off x="1041400" y="723900"/>
            <a:ext cx="4584700" cy="749300"/>
          </a:xfrm>
          <a:prstGeom prst="rect">
            <a:avLst/>
          </a:prstGeom>
        </p:spPr>
        <p:txBody>
          <a:bodyPr/>
          <a:lstStyle>
            <a:lvl1pPr marL="40639" marR="40639" algn="l" defTabSz="914400">
              <a:defRPr sz="4000">
                <a:uFill>
                  <a:solidFill/>
                </a:uFill>
                <a:latin typeface="Arial Bold"/>
                <a:ea typeface="Arial Bold"/>
                <a:cs typeface="Arial Bold"/>
                <a:sym typeface="Arial Bold"/>
              </a:defRPr>
            </a:lvl1pPr>
          </a:lstStyle>
          <a:p>
            <a:pPr lvl="0">
              <a:defRPr sz="1800">
                <a:uFillTx/>
              </a:defRPr>
            </a:pPr>
            <a:r>
              <a:rPr sz="4000">
                <a:uFill>
                  <a:solidFill/>
                </a:uFill>
              </a:rPr>
              <a:t>Negative space</a:t>
            </a:r>
          </a:p>
        </p:txBody>
      </p:sp>
      <p:pic>
        <p:nvPicPr>
          <p:cNvPr id="92" name="url?sa=i&amp;rct=j&amp;q=&amp;esrc=s&amp;source=images&amp;cd=&amp;docid=Nt1XEQnhyzGiHM&amp;tbnid=CQ_NwXF20FFk6M-&amp;ved=0CAUQjRw&amp;url=http%3A%2F%2Fwheelertwc301.wordpress.com%2Fcategory%2Fdeadline-3%2F&amp;ei=Zq3vU_PNL5LioATh-4HoCg&amp;bvm.png"/>
          <p:cNvPicPr/>
          <p:nvPr/>
        </p:nvPicPr>
        <p:blipFill>
          <a:blip r:embed="rId3">
            <a:extLst/>
          </a:blip>
          <a:stretch>
            <a:fillRect/>
          </a:stretch>
        </p:blipFill>
        <p:spPr>
          <a:xfrm>
            <a:off x="1041400" y="1693545"/>
            <a:ext cx="10922001" cy="6607810"/>
          </a:xfrm>
          <a:prstGeom prst="rect">
            <a:avLst/>
          </a:prstGeom>
          <a:ln w="12700">
            <a:miter lim="400000"/>
          </a:ln>
        </p:spPr>
      </p:pic>
      <p:sp>
        <p:nvSpPr>
          <p:cNvPr id="93" name="Shape 93"/>
          <p:cNvSpPr/>
          <p:nvPr/>
        </p:nvSpPr>
        <p:spPr>
          <a:xfrm>
            <a:off x="1041400" y="8432800"/>
            <a:ext cx="10972800" cy="622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600">
                <a:latin typeface="Arial"/>
                <a:ea typeface="Arial"/>
                <a:cs typeface="Arial"/>
                <a:sym typeface="Arial"/>
              </a:defRPr>
            </a:lvl1pPr>
          </a:lstStyle>
          <a:p>
            <a:pPr lvl="0">
              <a:defRPr sz="1800"/>
            </a:pPr>
            <a:r>
              <a:rPr sz="3600"/>
              <a:t>is not “left over” space but can enhance your design</a:t>
            </a: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p:cNvSpPr>
          <p:nvPr>
            <p:ph type="title"/>
          </p:nvPr>
        </p:nvSpPr>
        <p:spPr>
          <a:xfrm>
            <a:off x="2463800" y="584200"/>
            <a:ext cx="8305800" cy="901700"/>
          </a:xfrm>
          <a:prstGeom prst="rect">
            <a:avLst/>
          </a:prstGeom>
        </p:spPr>
        <p:txBody>
          <a:bodyPr/>
          <a:lstStyle>
            <a:lvl1pPr marL="40639" marR="40639" algn="l" defTabSz="914400">
              <a:defRPr sz="4000">
                <a:uFill>
                  <a:solidFill/>
                </a:uFill>
                <a:latin typeface="Arial Bold"/>
                <a:ea typeface="Arial Bold"/>
                <a:cs typeface="Arial Bold"/>
                <a:sym typeface="Arial Bold"/>
              </a:defRPr>
            </a:lvl1pPr>
          </a:lstStyle>
          <a:p>
            <a:pPr lvl="0">
              <a:defRPr sz="1800">
                <a:uFillTx/>
              </a:defRPr>
            </a:pPr>
            <a:r>
              <a:rPr sz="4000">
                <a:uFill>
                  <a:solidFill/>
                </a:uFill>
              </a:rPr>
              <a:t>Working with Negative Space</a:t>
            </a:r>
          </a:p>
        </p:txBody>
      </p:sp>
      <p:sp>
        <p:nvSpPr>
          <p:cNvPr id="98" name="Shape 98"/>
          <p:cNvSpPr/>
          <p:nvPr/>
        </p:nvSpPr>
        <p:spPr>
          <a:xfrm>
            <a:off x="750422" y="7239000"/>
            <a:ext cx="12077701" cy="1689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600">
                <a:latin typeface="Arial"/>
                <a:ea typeface="Arial"/>
                <a:cs typeface="Arial"/>
                <a:sym typeface="Arial"/>
              </a:defRPr>
            </a:lvl1pPr>
          </a:lstStyle>
          <a:p>
            <a:pPr lvl="0">
              <a:defRPr sz="1800"/>
            </a:pPr>
            <a:r>
              <a:rPr sz="3600"/>
              <a:t>The use of texture for filling negative space with the perception of volume; limit use of texture when working with smart devices </a:t>
            </a:r>
          </a:p>
        </p:txBody>
      </p:sp>
      <p:pic>
        <p:nvPicPr>
          <p:cNvPr id="99" name="url?sa=i&amp;rct=j&amp;q=&amp;esrc=s&amp;source=images&amp;cd=&amp;docid=xn1kZaUrUL9WjM&amp;tbnid=HbKNqbDU8YzQQM-&amp;ved=0CAUQjRw&amp;url=http%3A%2F%2Fwww.tuaw.com%2F2007%2F11%2F27%2Fapple-posts-new-itunes-ad%2F&amp;ei=abDvU7v0KdD_oQSki4Lw.png"/>
          <p:cNvPicPr/>
          <p:nvPr/>
        </p:nvPicPr>
        <p:blipFill>
          <a:blip r:embed="rId3">
            <a:extLst/>
          </a:blip>
          <a:stretch>
            <a:fillRect/>
          </a:stretch>
        </p:blipFill>
        <p:spPr>
          <a:xfrm>
            <a:off x="2222500" y="1958369"/>
            <a:ext cx="8559800" cy="4813630"/>
          </a:xfrm>
          <a:prstGeom prst="rect">
            <a:avLst/>
          </a:prstGeom>
          <a:ln w="12700">
            <a:miter lim="400000"/>
          </a:ln>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title"/>
          </p:nvPr>
        </p:nvSpPr>
        <p:spPr>
          <a:xfrm>
            <a:off x="3898900" y="977900"/>
            <a:ext cx="4470400" cy="990600"/>
          </a:xfrm>
          <a:prstGeom prst="rect">
            <a:avLst/>
          </a:prstGeom>
        </p:spPr>
        <p:txBody>
          <a:bodyPr/>
          <a:lstStyle>
            <a:lvl1pPr marL="40639" marR="40639" algn="l" defTabSz="914400">
              <a:defRPr sz="4000">
                <a:uFill>
                  <a:solidFill/>
                </a:uFill>
                <a:latin typeface="Arial Bold"/>
                <a:ea typeface="Arial Bold"/>
                <a:cs typeface="Arial Bold"/>
                <a:sym typeface="Arial Bold"/>
              </a:defRPr>
            </a:lvl1pPr>
          </a:lstStyle>
          <a:p>
            <a:pPr lvl="0">
              <a:defRPr sz="1800">
                <a:uFillTx/>
              </a:defRPr>
            </a:pPr>
            <a:r>
              <a:rPr sz="4000">
                <a:uFill>
                  <a:solidFill/>
                </a:uFill>
              </a:rPr>
              <a:t>Illusionary Space</a:t>
            </a:r>
          </a:p>
        </p:txBody>
      </p:sp>
      <p:sp>
        <p:nvSpPr>
          <p:cNvPr id="104" name="Shape 104"/>
          <p:cNvSpPr>
            <a:spLocks noGrp="1"/>
          </p:cNvSpPr>
          <p:nvPr>
            <p:ph type="body" idx="1"/>
          </p:nvPr>
        </p:nvSpPr>
        <p:spPr>
          <a:xfrm>
            <a:off x="1460500" y="7137400"/>
            <a:ext cx="10579100" cy="1143000"/>
          </a:xfrm>
          <a:prstGeom prst="rect">
            <a:avLst/>
          </a:prstGeom>
        </p:spPr>
        <p:txBody>
          <a:bodyPr lIns="0" tIns="0" rIns="0" bIns="0" anchor="t"/>
          <a:lstStyle>
            <a:lvl1pPr marL="0" marR="40639" indent="0" defTabSz="914400">
              <a:spcBef>
                <a:spcPts val="700"/>
              </a:spcBef>
              <a:buClr>
                <a:srgbClr val="000000"/>
              </a:buClr>
              <a:buSzTx/>
              <a:buFont typeface="Verdana"/>
              <a:buNone/>
              <a:defRPr sz="3600">
                <a:uFill>
                  <a:solidFill/>
                </a:uFill>
                <a:latin typeface="Arial"/>
                <a:ea typeface="Arial"/>
                <a:cs typeface="Arial"/>
                <a:sym typeface="Arial"/>
              </a:defRPr>
            </a:lvl1pPr>
          </a:lstStyle>
          <a:p>
            <a:pPr lvl="0">
              <a:defRPr sz="1800">
                <a:uFillTx/>
              </a:defRPr>
            </a:pPr>
            <a:r>
              <a:rPr sz="3600">
                <a:uFill>
                  <a:solidFill/>
                </a:uFill>
              </a:rPr>
              <a:t>Create the illusion of a third dimension by varying placement: lower = closer</a:t>
            </a:r>
          </a:p>
        </p:txBody>
      </p:sp>
      <p:pic>
        <p:nvPicPr>
          <p:cNvPr id="105" name="url?sa=i&amp;rct=j&amp;q=&amp;esrc=s&amp;source=images&amp;cd=&amp;docid=xn1kZaUrUL9WjM&amp;tbnid=HbKNqbDU8YzQQM-&amp;ved=0CAUQjRw&amp;url=http%3A%2F%2Fwww.tuaw.com%2F2007%2F11%2F27%2Fapple-posts-new-itunes-ad%2F&amp;ei=abDvU7v0KdD_oQSki4Lw.png"/>
          <p:cNvPicPr/>
          <p:nvPr/>
        </p:nvPicPr>
        <p:blipFill>
          <a:blip r:embed="rId3">
            <a:extLst/>
          </a:blip>
          <a:stretch>
            <a:fillRect/>
          </a:stretch>
        </p:blipFill>
        <p:spPr>
          <a:xfrm>
            <a:off x="2222500" y="1971069"/>
            <a:ext cx="8559800" cy="4813630"/>
          </a:xfrm>
          <a:prstGeom prst="rect">
            <a:avLst/>
          </a:prstGeom>
          <a:ln w="12700">
            <a:miter lim="400000"/>
          </a:ln>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271</Words>
  <Application>Microsoft Macintosh PowerPoint</Application>
  <PresentationFormat>Custom</PresentationFormat>
  <Paragraphs>39</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White</vt:lpstr>
      <vt:lpstr>Space</vt:lpstr>
      <vt:lpstr>PowerPoint Presentation</vt:lpstr>
      <vt:lpstr>Space involves</vt:lpstr>
      <vt:lpstr>Space Considerations</vt:lpstr>
      <vt:lpstr>Space Considerations</vt:lpstr>
      <vt:lpstr>PowerPoint Presentation</vt:lpstr>
      <vt:lpstr>Negative space</vt:lpstr>
      <vt:lpstr>Working with Negative Space</vt:lpstr>
      <vt:lpstr>Illusionary Space</vt:lpstr>
      <vt:lpstr>Illusionary Space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dc:title>
  <cp:lastModifiedBy>Amalia Vacca</cp:lastModifiedBy>
  <cp:revision>1</cp:revision>
  <dcterms:modified xsi:type="dcterms:W3CDTF">2014-08-29T03:03:07Z</dcterms:modified>
</cp:coreProperties>
</file>