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64"/>
  </p:notesMasterIdLst>
  <p:sldIdLst>
    <p:sldId id="314" r:id="rId2"/>
    <p:sldId id="297" r:id="rId3"/>
    <p:sldId id="322" r:id="rId4"/>
    <p:sldId id="280" r:id="rId5"/>
    <p:sldId id="320" r:id="rId6"/>
    <p:sldId id="305" r:id="rId7"/>
    <p:sldId id="313" r:id="rId8"/>
    <p:sldId id="324" r:id="rId9"/>
    <p:sldId id="311" r:id="rId10"/>
    <p:sldId id="315" r:id="rId11"/>
    <p:sldId id="312" r:id="rId12"/>
    <p:sldId id="303" r:id="rId13"/>
    <p:sldId id="323" r:id="rId14"/>
    <p:sldId id="282" r:id="rId15"/>
    <p:sldId id="325" r:id="rId16"/>
    <p:sldId id="287" r:id="rId17"/>
    <p:sldId id="288" r:id="rId18"/>
    <p:sldId id="326" r:id="rId19"/>
    <p:sldId id="327" r:id="rId20"/>
    <p:sldId id="321" r:id="rId21"/>
    <p:sldId id="277" r:id="rId22"/>
    <p:sldId id="278" r:id="rId23"/>
    <p:sldId id="304" r:id="rId24"/>
    <p:sldId id="261" r:id="rId25"/>
    <p:sldId id="284" r:id="rId26"/>
    <p:sldId id="285" r:id="rId27"/>
    <p:sldId id="289" r:id="rId28"/>
    <p:sldId id="317" r:id="rId29"/>
    <p:sldId id="267" r:id="rId30"/>
    <p:sldId id="272" r:id="rId31"/>
    <p:sldId id="268" r:id="rId32"/>
    <p:sldId id="269" r:id="rId33"/>
    <p:sldId id="270" r:id="rId34"/>
    <p:sldId id="262" r:id="rId35"/>
    <p:sldId id="275" r:id="rId36"/>
    <p:sldId id="318" r:id="rId37"/>
    <p:sldId id="260" r:id="rId38"/>
    <p:sldId id="279" r:id="rId39"/>
    <p:sldId id="274" r:id="rId40"/>
    <p:sldId id="292" r:id="rId41"/>
    <p:sldId id="286" r:id="rId42"/>
    <p:sldId id="293" r:id="rId43"/>
    <p:sldId id="281" r:id="rId44"/>
    <p:sldId id="316" r:id="rId45"/>
    <p:sldId id="273" r:id="rId46"/>
    <p:sldId id="291" r:id="rId47"/>
    <p:sldId id="290" r:id="rId48"/>
    <p:sldId id="294" r:id="rId49"/>
    <p:sldId id="301" r:id="rId50"/>
    <p:sldId id="295" r:id="rId51"/>
    <p:sldId id="259" r:id="rId52"/>
    <p:sldId id="263" r:id="rId53"/>
    <p:sldId id="299" r:id="rId54"/>
    <p:sldId id="319" r:id="rId55"/>
    <p:sldId id="298" r:id="rId56"/>
    <p:sldId id="310" r:id="rId57"/>
    <p:sldId id="296" r:id="rId58"/>
    <p:sldId id="309" r:id="rId59"/>
    <p:sldId id="308" r:id="rId60"/>
    <p:sldId id="302" r:id="rId61"/>
    <p:sldId id="306" r:id="rId62"/>
    <p:sldId id="307" r:id="rId63"/>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46" autoAdjust="0"/>
  </p:normalViewPr>
  <p:slideViewPr>
    <p:cSldViewPr snapToGrid="0" snapToObjects="1">
      <p:cViewPr varScale="1">
        <p:scale>
          <a:sx n="58" d="100"/>
          <a:sy n="58" d="100"/>
        </p:scale>
        <p:origin x="-1768" y="-96"/>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5643374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“Anyone who knows how to breath the air of my writings know that it is an air of the heights, a bracing air.” “The ice is near, the solitude is immense,” writes Nietzsche in Ecce Homo. “the only thing that has been forbidden so far is the truth.” </a:t>
            </a:r>
          </a:p>
          <a:p>
            <a:r>
              <a:rPr lang="en-US" sz="1100" kern="1200" dirty="0" smtClean="0">
                <a:solidFill>
                  <a:schemeClr val="tx1"/>
                </a:solidFill>
                <a:effectLst/>
                <a:latin typeface="+mn-lt"/>
                <a:ea typeface="+mn-ea"/>
                <a:cs typeface="+mn-cs"/>
              </a:rPr>
              <a:t>The modern man who is obsessed with the yea / and nay vs. the ice.</a:t>
            </a:r>
          </a:p>
          <a:p>
            <a:r>
              <a:rPr lang="en-US" sz="1100" kern="1200" dirty="0" smtClean="0">
                <a:solidFill>
                  <a:schemeClr val="tx1"/>
                </a:solidFill>
                <a:effectLst/>
                <a:latin typeface="+mn-lt"/>
                <a:ea typeface="+mn-ea"/>
                <a:cs typeface="+mn-cs"/>
              </a:rPr>
              <a:t>“Let us look each other in the face,” begins Nietzsche. “Beyond the North, beyond the ice, beyond </a:t>
            </a:r>
            <a:r>
              <a:rPr lang="en-US" sz="1100" i="1" kern="1200" dirty="0" smtClean="0">
                <a:solidFill>
                  <a:schemeClr val="tx1"/>
                </a:solidFill>
                <a:effectLst/>
                <a:latin typeface="+mn-lt"/>
                <a:ea typeface="+mn-ea"/>
                <a:cs typeface="+mn-cs"/>
              </a:rPr>
              <a:t>death</a:t>
            </a:r>
            <a:r>
              <a:rPr lang="en-US" sz="1100" kern="1200" dirty="0" smtClean="0">
                <a:solidFill>
                  <a:schemeClr val="tx1"/>
                </a:solidFill>
                <a:effectLst/>
                <a:latin typeface="+mn-lt"/>
                <a:ea typeface="+mn-ea"/>
                <a:cs typeface="+mn-cs"/>
              </a:rPr>
              <a:t> – </a:t>
            </a:r>
            <a:r>
              <a:rPr lang="en-US" sz="1100" i="1" kern="1200" dirty="0" smtClean="0">
                <a:solidFill>
                  <a:schemeClr val="tx1"/>
                </a:solidFill>
                <a:effectLst/>
                <a:latin typeface="+mn-lt"/>
                <a:ea typeface="+mn-ea"/>
                <a:cs typeface="+mn-cs"/>
              </a:rPr>
              <a:t>our</a:t>
            </a:r>
            <a:r>
              <a:rPr lang="en-US" sz="1100" kern="1200" dirty="0" smtClean="0">
                <a:solidFill>
                  <a:schemeClr val="tx1"/>
                </a:solidFill>
                <a:effectLst/>
                <a:latin typeface="+mn-lt"/>
                <a:ea typeface="+mn-ea"/>
                <a:cs typeface="+mn-cs"/>
              </a:rPr>
              <a:t> life, </a:t>
            </a:r>
            <a:r>
              <a:rPr lang="en-US" sz="1100" i="1" kern="1200" dirty="0" smtClean="0">
                <a:solidFill>
                  <a:schemeClr val="tx1"/>
                </a:solidFill>
                <a:effectLst/>
                <a:latin typeface="+mn-lt"/>
                <a:ea typeface="+mn-ea"/>
                <a:cs typeface="+mn-cs"/>
              </a:rPr>
              <a:t>our</a:t>
            </a:r>
            <a:r>
              <a:rPr lang="en-US" sz="1100" kern="1200" dirty="0" smtClean="0">
                <a:solidFill>
                  <a:schemeClr val="tx1"/>
                </a:solidFill>
                <a:effectLst/>
                <a:latin typeface="+mn-lt"/>
                <a:ea typeface="+mn-ea"/>
                <a:cs typeface="+mn-cs"/>
              </a:rPr>
              <a:t> happiness.” Nietzsche, Antichrist</a:t>
            </a:r>
          </a:p>
          <a:p>
            <a:endParaRPr lang="en-US" dirty="0"/>
          </a:p>
        </p:txBody>
      </p:sp>
    </p:spTree>
    <p:extLst>
      <p:ext uri="{BB962C8B-B14F-4D97-AF65-F5344CB8AC3E}">
        <p14:creationId xmlns:p14="http://schemas.microsoft.com/office/powerpoint/2010/main" val="79239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073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Technotext</a:t>
            </a:r>
            <a:endParaRPr lang="en-US" dirty="0"/>
          </a:p>
        </p:txBody>
      </p:sp>
    </p:spTree>
    <p:extLst>
      <p:ext uri="{BB962C8B-B14F-4D97-AF65-F5344CB8AC3E}">
        <p14:creationId xmlns:p14="http://schemas.microsoft.com/office/powerpoint/2010/main" val="383404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spcBef>
                <a:spcPts val="0"/>
              </a:spcBef>
              <a:buClr>
                <a:srgbClr val="333333"/>
              </a:buClr>
              <a:buSzPct val="100000"/>
              <a:defRPr sz="4800">
                <a:solidFill>
                  <a:srgbClr val="333333"/>
                </a:solidFill>
              </a:defRPr>
            </a:lvl1pPr>
            <a:lvl2pPr algn="ctr">
              <a:spcBef>
                <a:spcPts val="0"/>
              </a:spcBef>
              <a:buClr>
                <a:srgbClr val="333333"/>
              </a:buClr>
              <a:buSzPct val="100000"/>
              <a:defRPr sz="4800">
                <a:solidFill>
                  <a:srgbClr val="333333"/>
                </a:solidFill>
              </a:defRPr>
            </a:lvl2pPr>
            <a:lvl3pPr algn="ctr">
              <a:spcBef>
                <a:spcPts val="0"/>
              </a:spcBef>
              <a:buClr>
                <a:srgbClr val="333333"/>
              </a:buClr>
              <a:buSzPct val="100000"/>
              <a:defRPr sz="4800">
                <a:solidFill>
                  <a:srgbClr val="333333"/>
                </a:solidFill>
              </a:defRPr>
            </a:lvl3pPr>
            <a:lvl4pPr algn="ctr">
              <a:spcBef>
                <a:spcPts val="0"/>
              </a:spcBef>
              <a:buClr>
                <a:srgbClr val="333333"/>
              </a:buClr>
              <a:buSzPct val="100000"/>
              <a:defRPr sz="4800">
                <a:solidFill>
                  <a:srgbClr val="333333"/>
                </a:solidFill>
              </a:defRPr>
            </a:lvl4pPr>
            <a:lvl5pPr algn="ctr">
              <a:spcBef>
                <a:spcPts val="0"/>
              </a:spcBef>
              <a:buClr>
                <a:srgbClr val="333333"/>
              </a:buClr>
              <a:buSzPct val="100000"/>
              <a:defRPr sz="4800">
                <a:solidFill>
                  <a:srgbClr val="333333"/>
                </a:solidFill>
              </a:defRPr>
            </a:lvl5pPr>
            <a:lvl6pPr algn="ctr">
              <a:spcBef>
                <a:spcPts val="0"/>
              </a:spcBef>
              <a:buClr>
                <a:srgbClr val="333333"/>
              </a:buClr>
              <a:buSzPct val="100000"/>
              <a:defRPr sz="4800">
                <a:solidFill>
                  <a:srgbClr val="333333"/>
                </a:solidFill>
              </a:defRPr>
            </a:lvl6pPr>
            <a:lvl7pPr algn="ctr">
              <a:spcBef>
                <a:spcPts val="0"/>
              </a:spcBef>
              <a:buClr>
                <a:srgbClr val="333333"/>
              </a:buClr>
              <a:buSzPct val="100000"/>
              <a:defRPr sz="4800">
                <a:solidFill>
                  <a:srgbClr val="333333"/>
                </a:solidFill>
              </a:defRPr>
            </a:lvl7pPr>
            <a:lvl8pPr algn="ctr">
              <a:spcBef>
                <a:spcPts val="0"/>
              </a:spcBef>
              <a:buClr>
                <a:srgbClr val="333333"/>
              </a:buClr>
              <a:buSzPct val="100000"/>
              <a:defRPr sz="4800">
                <a:solidFill>
                  <a:srgbClr val="333333"/>
                </a:solidFill>
              </a:defRPr>
            </a:lvl8pPr>
            <a:lvl9pPr algn="ctr">
              <a:spcBef>
                <a:spcPts val="0"/>
              </a:spcBef>
              <a:buClr>
                <a:srgbClr val="333333"/>
              </a:buClr>
              <a:buSzPct val="100000"/>
              <a:defRPr sz="4800">
                <a:solidFill>
                  <a:srgbClr val="333333"/>
                </a:solidFill>
              </a:defRPr>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spcBef>
                <a:spcPts val="0"/>
              </a:spcBef>
              <a:buClr>
                <a:srgbClr val="999999"/>
              </a:buClr>
              <a:buSzPct val="100000"/>
              <a:defRPr sz="3200">
                <a:solidFill>
                  <a:srgbClr val="999999"/>
                </a:solidFill>
              </a:defRPr>
            </a:lvl1pPr>
            <a:lvl2pPr algn="ctr">
              <a:spcBef>
                <a:spcPts val="0"/>
              </a:spcBef>
              <a:buClr>
                <a:srgbClr val="999999"/>
              </a:buClr>
              <a:buSzPct val="100000"/>
              <a:defRPr sz="3200">
                <a:solidFill>
                  <a:srgbClr val="999999"/>
                </a:solidFill>
              </a:defRPr>
            </a:lvl2pPr>
            <a:lvl3pPr algn="ctr">
              <a:spcBef>
                <a:spcPts val="0"/>
              </a:spcBef>
              <a:buClr>
                <a:srgbClr val="999999"/>
              </a:buClr>
              <a:buSzPct val="100000"/>
              <a:defRPr sz="3200">
                <a:solidFill>
                  <a:srgbClr val="999999"/>
                </a:solidFill>
              </a:defRPr>
            </a:lvl3pPr>
            <a:lvl4pPr algn="ctr">
              <a:spcBef>
                <a:spcPts val="0"/>
              </a:spcBef>
              <a:buClr>
                <a:srgbClr val="999999"/>
              </a:buClr>
              <a:buSzPct val="100000"/>
              <a:defRPr sz="3200">
                <a:solidFill>
                  <a:srgbClr val="999999"/>
                </a:solidFill>
              </a:defRPr>
            </a:lvl4pPr>
            <a:lvl5pPr algn="ctr">
              <a:spcBef>
                <a:spcPts val="0"/>
              </a:spcBef>
              <a:buClr>
                <a:srgbClr val="999999"/>
              </a:buClr>
              <a:buSzPct val="100000"/>
              <a:defRPr sz="3200">
                <a:solidFill>
                  <a:srgbClr val="999999"/>
                </a:solidFill>
              </a:defRPr>
            </a:lvl5pPr>
            <a:lvl6pPr algn="ctr">
              <a:spcBef>
                <a:spcPts val="0"/>
              </a:spcBef>
              <a:buClr>
                <a:srgbClr val="999999"/>
              </a:buClr>
              <a:buSzPct val="100000"/>
              <a:defRPr sz="3200">
                <a:solidFill>
                  <a:srgbClr val="999999"/>
                </a:solidFill>
              </a:defRPr>
            </a:lvl6pPr>
            <a:lvl7pPr algn="ctr">
              <a:spcBef>
                <a:spcPts val="0"/>
              </a:spcBef>
              <a:buClr>
                <a:srgbClr val="999999"/>
              </a:buClr>
              <a:buSzPct val="100000"/>
              <a:defRPr sz="3200">
                <a:solidFill>
                  <a:srgbClr val="999999"/>
                </a:solidFill>
              </a:defRPr>
            </a:lvl7pPr>
            <a:lvl8pPr algn="ctr">
              <a:spcBef>
                <a:spcPts val="0"/>
              </a:spcBef>
              <a:buClr>
                <a:srgbClr val="999999"/>
              </a:buClr>
              <a:buSzPct val="100000"/>
              <a:defRPr sz="3200">
                <a:solidFill>
                  <a:srgbClr val="999999"/>
                </a:solidFill>
              </a:defRPr>
            </a:lvl8pPr>
            <a:lvl9pPr algn="ctr">
              <a:spcBef>
                <a:spcPts val="0"/>
              </a:spcBef>
              <a:buClr>
                <a:srgbClr val="999999"/>
              </a:buClr>
              <a:buSzPct val="100000"/>
              <a:defRPr sz="3200">
                <a:solidFill>
                  <a:srgbClr val="999999"/>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spcBef>
                <a:spcPts val="0"/>
              </a:spcBef>
              <a:buClr>
                <a:srgbClr val="333333"/>
              </a:buClr>
              <a:buSzPct val="99224"/>
              <a:defRPr sz="4266">
                <a:solidFill>
                  <a:srgbClr val="333333"/>
                </a:solidFill>
              </a:defRPr>
            </a:lvl1pPr>
            <a:lvl2pPr>
              <a:spcBef>
                <a:spcPts val="0"/>
              </a:spcBef>
              <a:buClr>
                <a:srgbClr val="333333"/>
              </a:buClr>
              <a:buSzPct val="99224"/>
              <a:defRPr sz="4266">
                <a:solidFill>
                  <a:srgbClr val="333333"/>
                </a:solidFill>
              </a:defRPr>
            </a:lvl2pPr>
            <a:lvl3pPr>
              <a:spcBef>
                <a:spcPts val="0"/>
              </a:spcBef>
              <a:buClr>
                <a:srgbClr val="333333"/>
              </a:buClr>
              <a:buSzPct val="99224"/>
              <a:defRPr sz="4266">
                <a:solidFill>
                  <a:srgbClr val="333333"/>
                </a:solidFill>
              </a:defRPr>
            </a:lvl3pPr>
            <a:lvl4pPr>
              <a:spcBef>
                <a:spcPts val="0"/>
              </a:spcBef>
              <a:buClr>
                <a:srgbClr val="333333"/>
              </a:buClr>
              <a:buSzPct val="99224"/>
              <a:defRPr sz="4266">
                <a:solidFill>
                  <a:srgbClr val="333333"/>
                </a:solidFill>
              </a:defRPr>
            </a:lvl4pPr>
            <a:lvl5pPr>
              <a:spcBef>
                <a:spcPts val="0"/>
              </a:spcBef>
              <a:buClr>
                <a:srgbClr val="333333"/>
              </a:buClr>
              <a:buSzPct val="99224"/>
              <a:defRPr sz="4266">
                <a:solidFill>
                  <a:srgbClr val="333333"/>
                </a:solidFill>
              </a:defRPr>
            </a:lvl5pPr>
            <a:lvl6pPr>
              <a:spcBef>
                <a:spcPts val="0"/>
              </a:spcBef>
              <a:buClr>
                <a:srgbClr val="333333"/>
              </a:buClr>
              <a:buSzPct val="99224"/>
              <a:defRPr sz="4266">
                <a:solidFill>
                  <a:srgbClr val="333333"/>
                </a:solidFill>
              </a:defRPr>
            </a:lvl6pPr>
            <a:lvl7pPr>
              <a:spcBef>
                <a:spcPts val="0"/>
              </a:spcBef>
              <a:buClr>
                <a:srgbClr val="333333"/>
              </a:buClr>
              <a:buSzPct val="99224"/>
              <a:defRPr sz="4266">
                <a:solidFill>
                  <a:srgbClr val="333333"/>
                </a:solidFill>
              </a:defRPr>
            </a:lvl7pPr>
            <a:lvl8pPr>
              <a:spcBef>
                <a:spcPts val="0"/>
              </a:spcBef>
              <a:buClr>
                <a:srgbClr val="333333"/>
              </a:buClr>
              <a:buSzPct val="99224"/>
              <a:defRPr sz="4266">
                <a:solidFill>
                  <a:srgbClr val="333333"/>
                </a:solidFill>
              </a:defRPr>
            </a:lvl8pPr>
            <a:lvl9pPr>
              <a:spcBef>
                <a:spcPts val="0"/>
              </a:spcBef>
              <a:buClr>
                <a:srgbClr val="333333"/>
              </a:buClr>
              <a:buSzPct val="99224"/>
              <a:defRPr sz="4266">
                <a:solidFill>
                  <a:srgbClr val="333333"/>
                </a:solidFill>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spcBef>
                <a:spcPts val="0"/>
              </a:spcBef>
              <a:buClr>
                <a:srgbClr val="333333"/>
              </a:buClr>
              <a:buSzPct val="98765"/>
              <a:defRPr sz="2666">
                <a:solidFill>
                  <a:srgbClr val="333333"/>
                </a:solidFill>
              </a:defRPr>
            </a:lvl1pPr>
            <a:lvl2pPr>
              <a:spcBef>
                <a:spcPts val="0"/>
              </a:spcBef>
              <a:buClr>
                <a:srgbClr val="333333"/>
              </a:buClr>
              <a:buSzPct val="98765"/>
              <a:defRPr sz="2666">
                <a:solidFill>
                  <a:srgbClr val="333333"/>
                </a:solidFill>
              </a:defRPr>
            </a:lvl2pPr>
            <a:lvl3pPr>
              <a:spcBef>
                <a:spcPts val="0"/>
              </a:spcBef>
              <a:buClr>
                <a:srgbClr val="333333"/>
              </a:buClr>
              <a:buSzPct val="98765"/>
              <a:defRPr sz="2666">
                <a:solidFill>
                  <a:srgbClr val="333333"/>
                </a:solidFill>
              </a:defRPr>
            </a:lvl3pPr>
            <a:lvl4pPr>
              <a:spcBef>
                <a:spcPts val="0"/>
              </a:spcBef>
              <a:buClr>
                <a:srgbClr val="333333"/>
              </a:buClr>
              <a:buSzPct val="98765"/>
              <a:defRPr sz="2666">
                <a:solidFill>
                  <a:srgbClr val="333333"/>
                </a:solidFill>
              </a:defRPr>
            </a:lvl4pPr>
            <a:lvl5pPr>
              <a:spcBef>
                <a:spcPts val="0"/>
              </a:spcBef>
              <a:buClr>
                <a:srgbClr val="333333"/>
              </a:buClr>
              <a:buSzPct val="98765"/>
              <a:defRPr sz="2666">
                <a:solidFill>
                  <a:srgbClr val="333333"/>
                </a:solidFill>
              </a:defRPr>
            </a:lvl5pPr>
            <a:lvl6pPr>
              <a:spcBef>
                <a:spcPts val="0"/>
              </a:spcBef>
              <a:buClr>
                <a:srgbClr val="333333"/>
              </a:buClr>
              <a:buSzPct val="98765"/>
              <a:defRPr sz="2666">
                <a:solidFill>
                  <a:srgbClr val="333333"/>
                </a:solidFill>
              </a:defRPr>
            </a:lvl6pPr>
            <a:lvl7pPr>
              <a:spcBef>
                <a:spcPts val="0"/>
              </a:spcBef>
              <a:buClr>
                <a:srgbClr val="333333"/>
              </a:buClr>
              <a:buSzPct val="98765"/>
              <a:defRPr sz="2666">
                <a:solidFill>
                  <a:srgbClr val="333333"/>
                </a:solidFill>
              </a:defRPr>
            </a:lvl7pPr>
            <a:lvl8pPr>
              <a:spcBef>
                <a:spcPts val="0"/>
              </a:spcBef>
              <a:buClr>
                <a:srgbClr val="333333"/>
              </a:buClr>
              <a:buSzPct val="98765"/>
              <a:defRPr sz="2666">
                <a:solidFill>
                  <a:srgbClr val="333333"/>
                </a:solidFill>
              </a:defRPr>
            </a:lvl8pPr>
            <a:lvl9pPr>
              <a:spcBef>
                <a:spcPts val="0"/>
              </a:spcBef>
              <a:buClr>
                <a:srgbClr val="333333"/>
              </a:buClr>
              <a:buSzPct val="98765"/>
              <a:defRPr sz="2666">
                <a:solidFill>
                  <a:srgbClr val="33333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spcBef>
                <a:spcPts val="0"/>
              </a:spcBef>
              <a:buClr>
                <a:srgbClr val="333333"/>
              </a:buClr>
              <a:buSzPct val="99224"/>
              <a:defRPr sz="4266">
                <a:solidFill>
                  <a:srgbClr val="333333"/>
                </a:solidFill>
              </a:defRPr>
            </a:lvl1pPr>
            <a:lvl2pPr>
              <a:spcBef>
                <a:spcPts val="0"/>
              </a:spcBef>
              <a:buClr>
                <a:srgbClr val="333333"/>
              </a:buClr>
              <a:buSzPct val="99224"/>
              <a:defRPr sz="4266">
                <a:solidFill>
                  <a:srgbClr val="333333"/>
                </a:solidFill>
              </a:defRPr>
            </a:lvl2pPr>
            <a:lvl3pPr>
              <a:spcBef>
                <a:spcPts val="0"/>
              </a:spcBef>
              <a:buClr>
                <a:srgbClr val="333333"/>
              </a:buClr>
              <a:buSzPct val="99224"/>
              <a:defRPr sz="4266">
                <a:solidFill>
                  <a:srgbClr val="333333"/>
                </a:solidFill>
              </a:defRPr>
            </a:lvl3pPr>
            <a:lvl4pPr>
              <a:spcBef>
                <a:spcPts val="0"/>
              </a:spcBef>
              <a:buClr>
                <a:srgbClr val="333333"/>
              </a:buClr>
              <a:buSzPct val="99224"/>
              <a:defRPr sz="4266">
                <a:solidFill>
                  <a:srgbClr val="333333"/>
                </a:solidFill>
              </a:defRPr>
            </a:lvl4pPr>
            <a:lvl5pPr>
              <a:spcBef>
                <a:spcPts val="0"/>
              </a:spcBef>
              <a:buClr>
                <a:srgbClr val="333333"/>
              </a:buClr>
              <a:buSzPct val="99224"/>
              <a:defRPr sz="4266">
                <a:solidFill>
                  <a:srgbClr val="333333"/>
                </a:solidFill>
              </a:defRPr>
            </a:lvl5pPr>
            <a:lvl6pPr>
              <a:spcBef>
                <a:spcPts val="0"/>
              </a:spcBef>
              <a:buClr>
                <a:srgbClr val="333333"/>
              </a:buClr>
              <a:buSzPct val="99224"/>
              <a:defRPr sz="4266">
                <a:solidFill>
                  <a:srgbClr val="333333"/>
                </a:solidFill>
              </a:defRPr>
            </a:lvl6pPr>
            <a:lvl7pPr>
              <a:spcBef>
                <a:spcPts val="0"/>
              </a:spcBef>
              <a:buClr>
                <a:srgbClr val="333333"/>
              </a:buClr>
              <a:buSzPct val="99224"/>
              <a:defRPr sz="4266">
                <a:solidFill>
                  <a:srgbClr val="333333"/>
                </a:solidFill>
              </a:defRPr>
            </a:lvl7pPr>
            <a:lvl8pPr>
              <a:spcBef>
                <a:spcPts val="0"/>
              </a:spcBef>
              <a:buClr>
                <a:srgbClr val="333333"/>
              </a:buClr>
              <a:buSzPct val="99224"/>
              <a:defRPr sz="4266">
                <a:solidFill>
                  <a:srgbClr val="333333"/>
                </a:solidFill>
              </a:defRPr>
            </a:lvl8pPr>
            <a:lvl9pPr>
              <a:spcBef>
                <a:spcPts val="0"/>
              </a:spcBef>
              <a:buClr>
                <a:srgbClr val="333333"/>
              </a:buClr>
              <a:buSzPct val="99224"/>
              <a:defRPr sz="4266">
                <a:solidFill>
                  <a:srgbClr val="333333"/>
                </a:solidFill>
              </a:defRPr>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spcBef>
                <a:spcPts val="0"/>
              </a:spcBef>
              <a:buClr>
                <a:srgbClr val="333333"/>
              </a:buClr>
              <a:buSzPct val="98765"/>
              <a:defRPr sz="2666">
                <a:solidFill>
                  <a:srgbClr val="333333"/>
                </a:solidFill>
              </a:defRPr>
            </a:lvl1pPr>
            <a:lvl2pPr>
              <a:spcBef>
                <a:spcPts val="0"/>
              </a:spcBef>
              <a:buClr>
                <a:srgbClr val="333333"/>
              </a:buClr>
              <a:buSzPct val="98765"/>
              <a:defRPr sz="2666">
                <a:solidFill>
                  <a:srgbClr val="333333"/>
                </a:solidFill>
              </a:defRPr>
            </a:lvl2pPr>
            <a:lvl3pPr>
              <a:spcBef>
                <a:spcPts val="0"/>
              </a:spcBef>
              <a:buClr>
                <a:srgbClr val="333333"/>
              </a:buClr>
              <a:buSzPct val="98765"/>
              <a:defRPr sz="2666">
                <a:solidFill>
                  <a:srgbClr val="333333"/>
                </a:solidFill>
              </a:defRPr>
            </a:lvl3pPr>
            <a:lvl4pPr>
              <a:spcBef>
                <a:spcPts val="0"/>
              </a:spcBef>
              <a:buClr>
                <a:srgbClr val="333333"/>
              </a:buClr>
              <a:buSzPct val="98765"/>
              <a:defRPr sz="2666">
                <a:solidFill>
                  <a:srgbClr val="333333"/>
                </a:solidFill>
              </a:defRPr>
            </a:lvl4pPr>
            <a:lvl5pPr>
              <a:spcBef>
                <a:spcPts val="0"/>
              </a:spcBef>
              <a:buClr>
                <a:srgbClr val="333333"/>
              </a:buClr>
              <a:buSzPct val="98765"/>
              <a:defRPr sz="2666">
                <a:solidFill>
                  <a:srgbClr val="333333"/>
                </a:solidFill>
              </a:defRPr>
            </a:lvl5pPr>
            <a:lvl6pPr>
              <a:spcBef>
                <a:spcPts val="0"/>
              </a:spcBef>
              <a:buClr>
                <a:srgbClr val="333333"/>
              </a:buClr>
              <a:buSzPct val="98765"/>
              <a:defRPr sz="2666">
                <a:solidFill>
                  <a:srgbClr val="333333"/>
                </a:solidFill>
              </a:defRPr>
            </a:lvl6pPr>
            <a:lvl7pPr>
              <a:spcBef>
                <a:spcPts val="0"/>
              </a:spcBef>
              <a:buClr>
                <a:srgbClr val="333333"/>
              </a:buClr>
              <a:buSzPct val="98765"/>
              <a:defRPr sz="2666">
                <a:solidFill>
                  <a:srgbClr val="333333"/>
                </a:solidFill>
              </a:defRPr>
            </a:lvl7pPr>
            <a:lvl8pPr>
              <a:spcBef>
                <a:spcPts val="0"/>
              </a:spcBef>
              <a:buClr>
                <a:srgbClr val="333333"/>
              </a:buClr>
              <a:buSzPct val="98765"/>
              <a:defRPr sz="2666">
                <a:solidFill>
                  <a:srgbClr val="333333"/>
                </a:solidFill>
              </a:defRPr>
            </a:lvl8pPr>
            <a:lvl9pPr>
              <a:spcBef>
                <a:spcPts val="0"/>
              </a:spcBef>
              <a:buClr>
                <a:srgbClr val="333333"/>
              </a:buClr>
              <a:buSzPct val="98765"/>
              <a:defRPr sz="2666">
                <a:solidFill>
                  <a:srgbClr val="333333"/>
                </a:solidFill>
              </a:defRPr>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spcBef>
                <a:spcPts val="0"/>
              </a:spcBef>
              <a:buClr>
                <a:srgbClr val="333333"/>
              </a:buClr>
              <a:buSzPct val="98765"/>
              <a:defRPr sz="2666">
                <a:solidFill>
                  <a:srgbClr val="333333"/>
                </a:solidFill>
              </a:defRPr>
            </a:lvl1pPr>
            <a:lvl2pPr>
              <a:spcBef>
                <a:spcPts val="0"/>
              </a:spcBef>
              <a:buClr>
                <a:srgbClr val="333333"/>
              </a:buClr>
              <a:buSzPct val="98765"/>
              <a:defRPr sz="2666">
                <a:solidFill>
                  <a:srgbClr val="333333"/>
                </a:solidFill>
              </a:defRPr>
            </a:lvl2pPr>
            <a:lvl3pPr>
              <a:spcBef>
                <a:spcPts val="0"/>
              </a:spcBef>
              <a:buClr>
                <a:srgbClr val="333333"/>
              </a:buClr>
              <a:buSzPct val="98765"/>
              <a:defRPr sz="2666">
                <a:solidFill>
                  <a:srgbClr val="333333"/>
                </a:solidFill>
              </a:defRPr>
            </a:lvl3pPr>
            <a:lvl4pPr>
              <a:spcBef>
                <a:spcPts val="0"/>
              </a:spcBef>
              <a:buClr>
                <a:srgbClr val="333333"/>
              </a:buClr>
              <a:buSzPct val="98765"/>
              <a:defRPr sz="2666">
                <a:solidFill>
                  <a:srgbClr val="333333"/>
                </a:solidFill>
              </a:defRPr>
            </a:lvl4pPr>
            <a:lvl5pPr>
              <a:spcBef>
                <a:spcPts val="0"/>
              </a:spcBef>
              <a:buClr>
                <a:srgbClr val="333333"/>
              </a:buClr>
              <a:buSzPct val="98765"/>
              <a:defRPr sz="2666">
                <a:solidFill>
                  <a:srgbClr val="333333"/>
                </a:solidFill>
              </a:defRPr>
            </a:lvl5pPr>
            <a:lvl6pPr>
              <a:spcBef>
                <a:spcPts val="0"/>
              </a:spcBef>
              <a:buClr>
                <a:srgbClr val="333333"/>
              </a:buClr>
              <a:buSzPct val="98765"/>
              <a:defRPr sz="2666">
                <a:solidFill>
                  <a:srgbClr val="333333"/>
                </a:solidFill>
              </a:defRPr>
            </a:lvl6pPr>
            <a:lvl7pPr>
              <a:spcBef>
                <a:spcPts val="0"/>
              </a:spcBef>
              <a:buClr>
                <a:srgbClr val="333333"/>
              </a:buClr>
              <a:buSzPct val="98765"/>
              <a:defRPr sz="2666">
                <a:solidFill>
                  <a:srgbClr val="333333"/>
                </a:solidFill>
              </a:defRPr>
            </a:lvl7pPr>
            <a:lvl8pPr>
              <a:spcBef>
                <a:spcPts val="0"/>
              </a:spcBef>
              <a:buClr>
                <a:srgbClr val="333333"/>
              </a:buClr>
              <a:buSzPct val="98765"/>
              <a:defRPr sz="2666">
                <a:solidFill>
                  <a:srgbClr val="333333"/>
                </a:solidFill>
              </a:defRPr>
            </a:lvl8pPr>
            <a:lvl9pPr>
              <a:spcBef>
                <a:spcPts val="0"/>
              </a:spcBef>
              <a:buClr>
                <a:srgbClr val="333333"/>
              </a:buClr>
              <a:buSzPct val="98765"/>
              <a:defRPr sz="2666">
                <a:solidFill>
                  <a:srgbClr val="33333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spcBef>
                <a:spcPts val="0"/>
              </a:spcBef>
              <a:buClr>
                <a:srgbClr val="999999"/>
              </a:buClr>
              <a:buSzPct val="100000"/>
              <a:defRPr sz="3200">
                <a:solidFill>
                  <a:srgbClr val="999999"/>
                </a:solidFill>
              </a:defRPr>
            </a:lvl1pPr>
            <a:lvl2pPr algn="ctr">
              <a:spcBef>
                <a:spcPts val="0"/>
              </a:spcBef>
              <a:buClr>
                <a:srgbClr val="999999"/>
              </a:buClr>
              <a:buSzPct val="100000"/>
              <a:defRPr sz="3200">
                <a:solidFill>
                  <a:srgbClr val="999999"/>
                </a:solidFill>
              </a:defRPr>
            </a:lvl2pPr>
            <a:lvl3pPr algn="ctr">
              <a:spcBef>
                <a:spcPts val="0"/>
              </a:spcBef>
              <a:buClr>
                <a:srgbClr val="999999"/>
              </a:buClr>
              <a:buSzPct val="100000"/>
              <a:defRPr sz="3200">
                <a:solidFill>
                  <a:srgbClr val="999999"/>
                </a:solidFill>
              </a:defRPr>
            </a:lvl3pPr>
            <a:lvl4pPr algn="ctr">
              <a:spcBef>
                <a:spcPts val="0"/>
              </a:spcBef>
              <a:buClr>
                <a:srgbClr val="999999"/>
              </a:buClr>
              <a:buSzPct val="100000"/>
              <a:defRPr sz="3200">
                <a:solidFill>
                  <a:srgbClr val="999999"/>
                </a:solidFill>
              </a:defRPr>
            </a:lvl4pPr>
            <a:lvl5pPr algn="ctr">
              <a:spcBef>
                <a:spcPts val="0"/>
              </a:spcBef>
              <a:buClr>
                <a:srgbClr val="999999"/>
              </a:buClr>
              <a:buSzPct val="100000"/>
              <a:defRPr sz="3200">
                <a:solidFill>
                  <a:srgbClr val="999999"/>
                </a:solidFill>
              </a:defRPr>
            </a:lvl5pPr>
            <a:lvl6pPr algn="ctr">
              <a:spcBef>
                <a:spcPts val="0"/>
              </a:spcBef>
              <a:buClr>
                <a:srgbClr val="999999"/>
              </a:buClr>
              <a:buSzPct val="100000"/>
              <a:defRPr sz="3200">
                <a:solidFill>
                  <a:srgbClr val="999999"/>
                </a:solidFill>
              </a:defRPr>
            </a:lvl6pPr>
            <a:lvl7pPr algn="ctr">
              <a:spcBef>
                <a:spcPts val="0"/>
              </a:spcBef>
              <a:buClr>
                <a:srgbClr val="999999"/>
              </a:buClr>
              <a:buSzPct val="100000"/>
              <a:defRPr sz="3200">
                <a:solidFill>
                  <a:srgbClr val="999999"/>
                </a:solidFill>
              </a:defRPr>
            </a:lvl7pPr>
            <a:lvl8pPr algn="ctr">
              <a:spcBef>
                <a:spcPts val="0"/>
              </a:spcBef>
              <a:buClr>
                <a:srgbClr val="999999"/>
              </a:buClr>
              <a:buSzPct val="100000"/>
              <a:defRPr sz="3200">
                <a:solidFill>
                  <a:srgbClr val="999999"/>
                </a:solidFill>
              </a:defRPr>
            </a:lvl8pPr>
            <a:lvl9pPr algn="ctr">
              <a:spcBef>
                <a:spcPts val="0"/>
              </a:spcBef>
              <a:buClr>
                <a:srgbClr val="999999"/>
              </a:buClr>
              <a:buSzPct val="100000"/>
              <a:defRPr sz="3200">
                <a:solidFill>
                  <a:srgbClr val="999999"/>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a:prstGeom prst="rect">
            <a:avLst/>
          </a:prstGeom>
        </p:spPr>
        <p:txBody>
          <a:bodyPr lIns="101599" tIns="50799" rIns="101599" bIns="50799"/>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8848"/>
          </a:xfrm>
          <a:prstGeom prst="rect">
            <a:avLst/>
          </a:prstGeom>
        </p:spPr>
        <p:txBody>
          <a:bodyPr lIns="101599" tIns="50799" rIns="101599" bIns="507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8000" y="7062612"/>
            <a:ext cx="2370667" cy="405694"/>
          </a:xfrm>
          <a:prstGeom prst="rect">
            <a:avLst/>
          </a:prstGeom>
        </p:spPr>
        <p:txBody>
          <a:bodyPr lIns="101599" tIns="50799" rIns="101599" bIns="50799"/>
          <a:lstStyle/>
          <a:p>
            <a:fld id="{70FAA508-F0CD-46EA-95FB-26B559A0B5D9}" type="datetimeFigureOut">
              <a:rPr lang="en-US" smtClean="0"/>
              <a:t>6/1/14</a:t>
            </a:fld>
            <a:endParaRPr lang="en-US"/>
          </a:p>
        </p:txBody>
      </p:sp>
      <p:sp>
        <p:nvSpPr>
          <p:cNvPr id="5" name="Footer Placeholder 4"/>
          <p:cNvSpPr>
            <a:spLocks noGrp="1"/>
          </p:cNvSpPr>
          <p:nvPr>
            <p:ph type="ftr" sz="quarter" idx="11"/>
          </p:nvPr>
        </p:nvSpPr>
        <p:spPr>
          <a:xfrm>
            <a:off x="3471334" y="7062612"/>
            <a:ext cx="3217333" cy="405694"/>
          </a:xfrm>
          <a:prstGeom prst="rect">
            <a:avLst/>
          </a:prstGeom>
        </p:spPr>
        <p:txBody>
          <a:bodyPr lIns="101599" tIns="50799" rIns="101599" bIns="50799"/>
          <a:lstStyle/>
          <a:p>
            <a:endParaRPr lang="en-US"/>
          </a:p>
        </p:txBody>
      </p:sp>
      <p:sp>
        <p:nvSpPr>
          <p:cNvPr id="6" name="Slide Number Placeholder 5"/>
          <p:cNvSpPr>
            <a:spLocks noGrp="1"/>
          </p:cNvSpPr>
          <p:nvPr>
            <p:ph type="sldNum" sz="quarter" idx="12"/>
          </p:nvPr>
        </p:nvSpPr>
        <p:spPr>
          <a:xfrm>
            <a:off x="7281333" y="7062612"/>
            <a:ext cx="2370667" cy="405694"/>
          </a:xfrm>
          <a:prstGeom prst="rect">
            <a:avLst/>
          </a:prstGeom>
        </p:spPr>
        <p:txBody>
          <a:bodyPr lIns="101599" tIns="50799" rIns="101599" bIns="50799"/>
          <a:lstStyle/>
          <a:p>
            <a:fld id="{4A822907-8A9D-4F6B-98F6-913902AD56B5}" type="slidenum">
              <a:rPr lang="en-US" smtClean="0"/>
              <a:t>‹#›</a:t>
            </a:fld>
            <a:endParaRPr lang="en-US"/>
          </a:p>
        </p:txBody>
      </p:sp>
    </p:spTree>
    <p:extLst>
      <p:ext uri="{BB962C8B-B14F-4D97-AF65-F5344CB8AC3E}">
        <p14:creationId xmlns:p14="http://schemas.microsoft.com/office/powerpoint/2010/main" val="1129422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evrowe.info/Queneau/QueneauHome_v2.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gif"/><Relationship Id="rId3"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nickm.com/poems/ppg256.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noir.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uuuuuuntitl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oetry.rapgenius.com/Stephanie-barber-night-moves-annotated" TargetMode="Externa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hilip_M._Parker" TargetMode="External"/><Relationship Id="rId3" Type="http://schemas.openxmlformats.org/officeDocument/2006/relationships/hyperlink" Target="http://www.amazon.com/s?ie=UTF8&amp;page=1&amp;rh=n:283155,p_27:Philip%20M.%20Parke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turk.com/mturk/welcom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ojidick.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llection.eliterature.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52.xml.rels><?xml version="1.0" encoding="UTF-8" standalone="yes"?>
<Relationships xmlns="http://schemas.openxmlformats.org/package/2006/relationships"><Relationship Id="rId3" Type="http://schemas.openxmlformats.org/officeDocument/2006/relationships/hyperlink" Target="http://www1.zkm.de/~wvdc/ascii/java/"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ecrettechnology.com/evilmascot/mascotmascot.html" TargetMode="External"/><Relationship Id="rId4" Type="http://schemas.openxmlformats.org/officeDocument/2006/relationships/hyperlink" Target="http://www.secrettechnology.com/between/between.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collection.eliterature.org/2/works/strickland_slippingglimpse.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897" y="2363166"/>
            <a:ext cx="8933793" cy="1904034"/>
          </a:xfrm>
        </p:spPr>
        <p:txBody>
          <a:bodyPr/>
          <a:lstStyle/>
          <a:p>
            <a:r>
              <a:rPr lang="en-US" dirty="0" smtClean="0"/>
              <a:t>Theories and Critical Practices </a:t>
            </a:r>
            <a:br>
              <a:rPr lang="en-US" dirty="0" smtClean="0"/>
            </a:br>
            <a:r>
              <a:rPr lang="en-US" dirty="0" smtClean="0"/>
              <a:t>of Electronic Literature</a:t>
            </a:r>
            <a:endParaRPr lang="en-US" dirty="0"/>
          </a:p>
        </p:txBody>
      </p:sp>
      <p:sp>
        <p:nvSpPr>
          <p:cNvPr id="3" name="Subtitle 2"/>
          <p:cNvSpPr>
            <a:spLocks noGrp="1"/>
          </p:cNvSpPr>
          <p:nvPr>
            <p:ph type="subTitle" idx="1"/>
          </p:nvPr>
        </p:nvSpPr>
        <p:spPr>
          <a:xfrm>
            <a:off x="1430760" y="4748836"/>
            <a:ext cx="7266330" cy="914400"/>
          </a:xfrm>
        </p:spPr>
        <p:txBody>
          <a:bodyPr/>
          <a:lstStyle/>
          <a:p>
            <a:r>
              <a:rPr lang="en-US" dirty="0" smtClean="0"/>
              <a:t>Sandy Baldwin and </a:t>
            </a:r>
            <a:r>
              <a:rPr lang="en-US" dirty="0" err="1" smtClean="0"/>
              <a:t>Davin</a:t>
            </a:r>
            <a:r>
              <a:rPr lang="en-US" dirty="0" smtClean="0"/>
              <a:t> Heckman</a:t>
            </a:r>
            <a:endParaRPr lang="en-US" dirty="0"/>
          </a:p>
        </p:txBody>
      </p:sp>
    </p:spTree>
    <p:extLst>
      <p:ext uri="{BB962C8B-B14F-4D97-AF65-F5344CB8AC3E}">
        <p14:creationId xmlns:p14="http://schemas.microsoft.com/office/powerpoint/2010/main" val="2736396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00690"/>
            <a:ext cx="8331200" cy="3566509"/>
          </a:xfrm>
        </p:spPr>
        <p:txBody>
          <a:bodyPr/>
          <a:lstStyle/>
          <a:p>
            <a:pPr algn="l"/>
            <a:r>
              <a:rPr lang="en-US" sz="2800" dirty="0" err="1" smtClean="0"/>
              <a:t>Hayles</a:t>
            </a:r>
            <a:r>
              <a:rPr lang="en-US" sz="2800" dirty="0" smtClean="0"/>
              <a:t/>
            </a:r>
            <a:br>
              <a:rPr lang="en-US" sz="2800" dirty="0" smtClean="0"/>
            </a:br>
            <a:r>
              <a:rPr lang="en-US" sz="2800" dirty="0"/>
              <a:t/>
            </a:r>
            <a:br>
              <a:rPr lang="en-US" sz="2800" dirty="0"/>
            </a:br>
            <a:r>
              <a:rPr lang="en-US" sz="2800" i="1" dirty="0" smtClean="0"/>
              <a:t>Material Metaphor</a:t>
            </a:r>
            <a:r>
              <a:rPr lang="en-US" sz="2800" dirty="0" smtClean="0"/>
              <a:t>: “a phrase that foregrounds the traffic between words and </a:t>
            </a:r>
            <a:r>
              <a:rPr lang="en-US" sz="2800" dirty="0"/>
              <a:t>physical artifacts […</a:t>
            </a:r>
            <a:r>
              <a:rPr lang="en-US" sz="2800" dirty="0" smtClean="0"/>
              <a:t>] We </a:t>
            </a:r>
            <a:r>
              <a:rPr lang="en-US" sz="2800" dirty="0"/>
              <a:t>are not generally accustomed to think of a book as a material metaphor, but in fact it is an artifact whose physical properties and historical usages structured our interactions with it in ways obvious and subtle</a:t>
            </a:r>
            <a:r>
              <a:rPr lang="en-US" sz="2800" dirty="0" smtClean="0"/>
              <a:t>”</a:t>
            </a:r>
            <a:br>
              <a:rPr lang="en-US" sz="2800" dirty="0" smtClean="0"/>
            </a:br>
            <a:r>
              <a:rPr lang="en-US" sz="2800" dirty="0" smtClean="0"/>
              <a:t/>
            </a:r>
            <a:br>
              <a:rPr lang="en-US" sz="2800" dirty="0" smtClean="0"/>
            </a:br>
            <a:r>
              <a:rPr lang="en-US" sz="2800" i="1" dirty="0" err="1" smtClean="0"/>
              <a:t>Technotexts</a:t>
            </a:r>
            <a:r>
              <a:rPr lang="en-US" sz="2800" dirty="0"/>
              <a:t>: "the physical form of the literary artifact always affects what the words and other semiotic components mean"</a:t>
            </a:r>
          </a:p>
        </p:txBody>
      </p:sp>
    </p:spTree>
    <p:extLst>
      <p:ext uri="{BB962C8B-B14F-4D97-AF65-F5344CB8AC3E}">
        <p14:creationId xmlns:p14="http://schemas.microsoft.com/office/powerpoint/2010/main" val="1005776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84178"/>
            <a:ext cx="8331200" cy="3383022"/>
          </a:xfrm>
        </p:spPr>
        <p:txBody>
          <a:bodyPr/>
          <a:lstStyle/>
          <a:p>
            <a:pPr algn="l"/>
            <a:r>
              <a:rPr lang="en-US" sz="2800" dirty="0" smtClean="0"/>
              <a:t>Serge </a:t>
            </a:r>
            <a:r>
              <a:rPr lang="en-US" sz="2800" dirty="0" err="1" smtClean="0"/>
              <a:t>Bouchardon</a:t>
            </a:r>
            <a:r>
              <a:rPr lang="en-US" sz="2800" dirty="0" smtClean="0"/>
              <a:t>, Three Levels of the Digital</a:t>
            </a:r>
            <a:br>
              <a:rPr lang="en-US" sz="2800" dirty="0" smtClean="0"/>
            </a:br>
            <a:r>
              <a:rPr lang="en-US" sz="2800" dirty="0"/>
              <a:t/>
            </a:r>
            <a:br>
              <a:rPr lang="en-US" sz="2800" dirty="0"/>
            </a:br>
            <a:r>
              <a:rPr lang="x-none" sz="2800" dirty="0" smtClean="0"/>
              <a:t>a </a:t>
            </a:r>
            <a:r>
              <a:rPr lang="x-none" sz="2800" dirty="0"/>
              <a:t>theoretical level, an applicative level and an interpretative level. </a:t>
            </a:r>
            <a:r>
              <a:rPr lang="en-US" sz="2800" dirty="0"/>
              <a:t/>
            </a:r>
            <a:br>
              <a:rPr lang="en-US" sz="2800" dirty="0"/>
            </a:br>
            <a:r>
              <a:rPr lang="en-US" sz="2800" dirty="0"/>
              <a:t>level 1: the theoretical possibilities of the Digital</a:t>
            </a:r>
            <a:br>
              <a:rPr lang="en-US" sz="2800" dirty="0"/>
            </a:br>
            <a:r>
              <a:rPr lang="en-US" sz="2800" dirty="0"/>
              <a:t>level 2: the potential of the applications</a:t>
            </a:r>
            <a:br>
              <a:rPr lang="en-US" sz="2800" dirty="0"/>
            </a:br>
            <a:r>
              <a:rPr lang="en-US" sz="2800" dirty="0"/>
              <a:t>level 3: the expressive potential of the contents.</a:t>
            </a:r>
            <a:br>
              <a:rPr lang="en-US" sz="2800" dirty="0"/>
            </a:br>
            <a:r>
              <a:rPr lang="en-US" sz="2800" dirty="0"/>
              <a:t> </a:t>
            </a:r>
            <a:br>
              <a:rPr lang="en-US" sz="2800" dirty="0"/>
            </a:br>
            <a:r>
              <a:rPr lang="en-US" sz="2800" dirty="0"/>
              <a:t>In other words:</a:t>
            </a:r>
            <a:br>
              <a:rPr lang="en-US" sz="2800" dirty="0"/>
            </a:br>
            <a:r>
              <a:rPr lang="en-US" sz="2800" dirty="0"/>
              <a:t>level 1 corresponds to ‘What can be theorized about the Digital?’</a:t>
            </a:r>
            <a:br>
              <a:rPr lang="en-US" sz="2800" dirty="0"/>
            </a:br>
            <a:r>
              <a:rPr lang="en-US" sz="2800" dirty="0"/>
              <a:t>level 2 to ‘What purpose can be served by the applications?’</a:t>
            </a:r>
            <a:br>
              <a:rPr lang="en-US" sz="2800" dirty="0"/>
            </a:br>
            <a:r>
              <a:rPr lang="en-US" sz="2800" dirty="0"/>
              <a:t>level 3 to ‘What can be expressed by the contents?’</a:t>
            </a:r>
            <a:br>
              <a:rPr lang="en-US" sz="2800" dirty="0"/>
            </a:br>
            <a:endParaRPr lang="en-US" sz="2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3797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189" y="410473"/>
            <a:ext cx="8331200" cy="1219199"/>
          </a:xfrm>
        </p:spPr>
        <p:txBody>
          <a:bodyPr/>
          <a:lstStyle/>
          <a:p>
            <a:r>
              <a:rPr lang="en-US" sz="3200" dirty="0" smtClean="0"/>
              <a:t>Philippe </a:t>
            </a:r>
            <a:r>
              <a:rPr lang="en-US" sz="3200" dirty="0" err="1" smtClean="0"/>
              <a:t>Bootz</a:t>
            </a:r>
            <a:r>
              <a:rPr lang="en-US" sz="3200" dirty="0" smtClean="0"/>
              <a:t>, Model of Reading</a:t>
            </a:r>
            <a:endParaRPr lang="en-US" sz="3200"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677915" y="1020073"/>
            <a:ext cx="7328474" cy="4781829"/>
          </a:xfrm>
          <a:prstGeom prst="rect">
            <a:avLst/>
          </a:prstGeom>
        </p:spPr>
      </p:pic>
      <p:pic>
        <p:nvPicPr>
          <p:cNvPr id="7" name="Picture 6"/>
          <p:cNvPicPr>
            <a:picLocks noChangeAspect="1"/>
          </p:cNvPicPr>
          <p:nvPr/>
        </p:nvPicPr>
        <p:blipFill>
          <a:blip r:embed="rId3"/>
          <a:stretch>
            <a:fillRect/>
          </a:stretch>
        </p:blipFill>
        <p:spPr>
          <a:xfrm>
            <a:off x="2373935" y="5674810"/>
            <a:ext cx="5760000" cy="7620000"/>
          </a:xfrm>
          <a:prstGeom prst="rect">
            <a:avLst/>
          </a:prstGeom>
        </p:spPr>
      </p:pic>
    </p:spTree>
    <p:extLst>
      <p:ext uri="{BB962C8B-B14F-4D97-AF65-F5344CB8AC3E}">
        <p14:creationId xmlns:p14="http://schemas.microsoft.com/office/powerpoint/2010/main" val="2466432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0383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74202"/>
            <a:ext cx="8331200" cy="1219199"/>
          </a:xfrm>
        </p:spPr>
        <p:txBody>
          <a:bodyPr/>
          <a:lstStyle/>
          <a:p>
            <a:pPr algn="l"/>
            <a:r>
              <a:rPr lang="en-US" sz="2400" dirty="0" err="1"/>
              <a:t>Stiegler</a:t>
            </a:r>
            <a:r>
              <a:rPr lang="en-US" sz="2400" dirty="0"/>
              <a:t> on the transformation of the technical system:</a:t>
            </a:r>
            <a:br>
              <a:rPr lang="en-US" sz="2400" dirty="0"/>
            </a:br>
            <a:r>
              <a:rPr lang="en-US" sz="2400" dirty="0"/>
              <a:t> </a:t>
            </a:r>
            <a:br>
              <a:rPr lang="en-US" sz="2400" dirty="0"/>
            </a:br>
            <a:r>
              <a:rPr lang="en-US" sz="2400" dirty="0"/>
              <a:t>This transformation first started taking place during the nineteenth century (which nevertheless still constitutes a transitional period), with the appearance of the first communication, information and signal- processing technologies. Over the course of the twentieth century, however, communication and information industries have become the </a:t>
            </a:r>
            <a:r>
              <a:rPr lang="en-US" sz="2400" dirty="0" err="1"/>
              <a:t>centre</a:t>
            </a:r>
            <a:r>
              <a:rPr lang="en-US" sz="2400" dirty="0"/>
              <a:t> of the technical system responsible for the production of material goods. What I previously described as 'convergence' between computer, audio-visual and </a:t>
            </a:r>
            <a:r>
              <a:rPr lang="en-US" sz="2400" dirty="0" err="1"/>
              <a:t>tele</a:t>
            </a:r>
            <a:r>
              <a:rPr lang="en-US" sz="2400" dirty="0"/>
              <a:t>-technologies also seems to refer to a convergence between the technical system of material transformation and the technologies of memorization.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6709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74202"/>
            <a:ext cx="8331200" cy="1219199"/>
          </a:xfrm>
        </p:spPr>
        <p:txBody>
          <a:bodyPr/>
          <a:lstStyle/>
          <a:p>
            <a:pPr algn="l"/>
            <a:r>
              <a:rPr lang="en-US" sz="2800" dirty="0" smtClean="0"/>
              <a:t>the </a:t>
            </a:r>
            <a:r>
              <a:rPr lang="en-US" sz="2800" dirty="0"/>
              <a:t>ingraining of lineal, sequential habits […] the visual homogenizing of experience of print culture, and the relegation of auditory and other sensuous complexity to the background. [...] The technology and social effects of typography incline us to abstain from noting interplay and, as it were, ‘formal’ causality, both in our inner and external lives. Print exists by virtue of the static separation of functions and fosters a mentality that gradually resists any but a </a:t>
            </a:r>
            <a:r>
              <a:rPr lang="en-US" sz="2800" dirty="0" err="1"/>
              <a:t>separative</a:t>
            </a:r>
            <a:r>
              <a:rPr lang="en-US" sz="2800" dirty="0"/>
              <a:t> and compartmentalizing or specialist outlook</a:t>
            </a:r>
            <a:r>
              <a:rPr lang="en-US" sz="2800" dirty="0" smtClean="0"/>
              <a:t>. </a:t>
            </a:r>
            <a:br>
              <a:rPr lang="en-US" sz="2800" dirty="0" smtClean="0"/>
            </a:br>
            <a:r>
              <a:rPr lang="en-US" sz="2800" dirty="0"/>
              <a:t>	</a:t>
            </a:r>
            <a:r>
              <a:rPr lang="en-US" sz="2800" dirty="0" smtClean="0"/>
              <a:t>		- </a:t>
            </a:r>
            <a:r>
              <a:rPr lang="en-US" sz="2800" dirty="0"/>
              <a:t>McLuhan 1962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805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914401" y="594810"/>
            <a:ext cx="8331200" cy="6001642"/>
          </a:xfrm>
          <a:prstGeom prst="rect">
            <a:avLst/>
          </a:prstGeom>
        </p:spPr>
        <p:txBody>
          <a:bodyPr wrap="square">
            <a:spAutoFit/>
          </a:bodyPr>
          <a:lstStyle/>
          <a:p>
            <a:r>
              <a:rPr lang="en-US" sz="3200" dirty="0"/>
              <a:t>The protean nature of the computer is such that it can act like a machine or like a language to be shaped and exploited. It is a medium that can dynamically simulate the details of any other medium, including media that cannot exist physically. ... It is the first </a:t>
            </a:r>
            <a:r>
              <a:rPr lang="en-US" sz="3200" dirty="0" err="1"/>
              <a:t>metamedium</a:t>
            </a:r>
            <a:r>
              <a:rPr lang="en-US" sz="3200" dirty="0"/>
              <a:t>, and as such it has degrees of freedom for representation and expression never before encountered and as yet barely investigated.</a:t>
            </a:r>
          </a:p>
          <a:p>
            <a:r>
              <a:rPr lang="en-US" sz="3200" dirty="0"/>
              <a:t> </a:t>
            </a:r>
          </a:p>
          <a:p>
            <a:r>
              <a:rPr lang="en-US" sz="3200" dirty="0"/>
              <a:t>(Alan Kay, 1977)</a:t>
            </a:r>
          </a:p>
        </p:txBody>
      </p:sp>
    </p:spTree>
    <p:extLst>
      <p:ext uri="{BB962C8B-B14F-4D97-AF65-F5344CB8AC3E}">
        <p14:creationId xmlns:p14="http://schemas.microsoft.com/office/powerpoint/2010/main" val="365988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00253"/>
            <a:ext cx="8331200" cy="5481899"/>
          </a:xfrm>
        </p:spPr>
        <p:txBody>
          <a:bodyPr/>
          <a:lstStyle/>
          <a:p>
            <a:pPr algn="l"/>
            <a:r>
              <a:rPr lang="en-US" sz="3600" dirty="0"/>
              <a:t>Ted Nelson: </a:t>
            </a:r>
            <a:r>
              <a:rPr lang="en-US" sz="3600" dirty="0" smtClean="0"/>
              <a:t>hypertext </a:t>
            </a:r>
            <a:r>
              <a:rPr lang="en-US" sz="3600" dirty="0"/>
              <a:t>is "non-sequential writing" and </a:t>
            </a:r>
            <a:r>
              <a:rPr lang="en-US" sz="3600" dirty="0" smtClean="0"/>
              <a:t>“you </a:t>
            </a:r>
            <a:r>
              <a:rPr lang="en-US" sz="3600" dirty="0"/>
              <a:t>may </a:t>
            </a:r>
            <a:r>
              <a:rPr lang="en-US" sz="3600" dirty="0" smtClean="0"/>
              <a:t>read [it] </a:t>
            </a:r>
            <a:r>
              <a:rPr lang="en-US" sz="3600" dirty="0"/>
              <a:t>in all the directions you wish to pursue. There can be alternate pathways for people who think different </a:t>
            </a:r>
            <a:r>
              <a:rPr lang="en-US" sz="3600" dirty="0" smtClean="0"/>
              <a:t>ways.”</a:t>
            </a:r>
            <a:br>
              <a:rPr lang="en-US" sz="3600" dirty="0" smtClean="0"/>
            </a:br>
            <a:r>
              <a:rPr lang="en-US" sz="3600" dirty="0"/>
              <a:t/>
            </a:r>
            <a:br>
              <a:rPr lang="en-US" sz="3600" dirty="0"/>
            </a:br>
            <a:r>
              <a:rPr lang="en-US" sz="3600" dirty="0" err="1" smtClean="0"/>
              <a:t>Landow</a:t>
            </a:r>
            <a:r>
              <a:rPr lang="en-US" sz="3600" dirty="0" smtClean="0"/>
              <a:t>: “encourages </a:t>
            </a:r>
            <a:r>
              <a:rPr lang="en-US" sz="3600" dirty="0"/>
              <a:t>branching and </a:t>
            </a:r>
            <a:r>
              <a:rPr lang="en-US" sz="3600" dirty="0" smtClean="0"/>
              <a:t>consequently </a:t>
            </a:r>
            <a:r>
              <a:rPr lang="en-US" sz="3600" dirty="0"/>
              <a:t>reader’s choice”</a:t>
            </a:r>
            <a:br>
              <a:rPr lang="en-US" sz="3600" dirty="0"/>
            </a:br>
            <a:r>
              <a:rPr lang="en-US" sz="3600" dirty="0"/>
              <a:t/>
            </a:r>
            <a:br>
              <a:rPr lang="en-US" sz="3600" dirty="0"/>
            </a:br>
            <a:endParaRPr lang="en-US" sz="36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1809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13103"/>
            <a:ext cx="8331200" cy="5769049"/>
          </a:xfrm>
        </p:spPr>
        <p:txBody>
          <a:bodyPr/>
          <a:lstStyle/>
          <a:p>
            <a:pPr algn="l"/>
            <a:r>
              <a:rPr lang="en-US" sz="2400" dirty="0"/>
              <a:t>John </a:t>
            </a:r>
            <a:r>
              <a:rPr lang="en-US" sz="2400" dirty="0" err="1"/>
              <a:t>Cayley</a:t>
            </a:r>
            <a:r>
              <a:rPr lang="en-US" sz="2400" dirty="0"/>
              <a:t> on Google and language</a:t>
            </a:r>
            <a:br>
              <a:rPr lang="en-US" sz="2400" dirty="0"/>
            </a:br>
            <a:r>
              <a:rPr lang="en-US" sz="2400" dirty="0"/>
              <a:t>We hand over our culture to Google in exchange for unprecedented and free access to that culture. We do this all but unconscious of the fact that it will be Google that defines what “unprecedented” and “free” ultimately imply. As yet, we hardly seem to acknowledge the fact that this agreement means that it is Google that reflects our culture back to us. They design the mirror, the device, the dispositive, as the French would put it. They offer a promise of “free” access in many senses of that word including zero cost to the end-using inquirer and close to zero cost to the institutions that supply the inscribed material culture that Google swallows and digests. But Google does not (some might here add “any longer”) conceal the fact that this free access does come at a cost, another type of cost, one that is also a culture-(in)forming cost: Google will process all (or nearly all) this data in order to sell a “highly-cultivated” positioning of advertisements </a:t>
            </a:r>
            <a:r>
              <a:rPr lang="en-US" sz="2400" dirty="0" smtClean="0"/>
              <a:t>(“</a:t>
            </a:r>
            <a:r>
              <a:rPr lang="en-US" sz="2400" dirty="0"/>
              <a:t>Writing to be Found”).</a:t>
            </a:r>
            <a:br>
              <a:rPr lang="en-US" sz="2400" dirty="0"/>
            </a:br>
            <a:endParaRPr lang="en-US" sz="2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292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13103"/>
            <a:ext cx="8331200" cy="5769049"/>
          </a:xfrm>
        </p:spPr>
        <p:txBody>
          <a:bodyPr/>
          <a:lstStyle/>
          <a:p>
            <a:pPr algn="l"/>
            <a:r>
              <a:rPr lang="en-US" sz="2800" dirty="0" err="1" smtClean="0"/>
              <a:t>Raley</a:t>
            </a:r>
            <a:r>
              <a:rPr lang="en-US" sz="2800" dirty="0" smtClean="0"/>
              <a:t> </a:t>
            </a:r>
            <a:r>
              <a:rPr lang="en-US" sz="2800" dirty="0"/>
              <a:t>on Tactical Media</a:t>
            </a:r>
            <a:br>
              <a:rPr lang="en-US" sz="2800" dirty="0"/>
            </a:br>
            <a:r>
              <a:rPr lang="en-US" sz="2800" dirty="0"/>
              <a:t/>
            </a:r>
            <a:br>
              <a:rPr lang="en-US" sz="2800" dirty="0"/>
            </a:br>
            <a:r>
              <a:rPr lang="en-US" sz="2800" dirty="0"/>
              <a:t> </a:t>
            </a:r>
            <a:r>
              <a:rPr lang="en-US" sz="2800" dirty="0" smtClean="0"/>
              <a:t> </a:t>
            </a:r>
            <a:r>
              <a:rPr lang="en-US" sz="2800" dirty="0"/>
              <a:t/>
            </a:r>
            <a:br>
              <a:rPr lang="en-US" sz="2800" dirty="0"/>
            </a:br>
            <a:r>
              <a:rPr lang="en-US" sz="2800" dirty="0" smtClean="0"/>
              <a:t>"</a:t>
            </a:r>
            <a:r>
              <a:rPr lang="en-US" sz="2800" dirty="0"/>
              <a:t>signifies the intervention and disruption of a dominant semiotic regime, the temporary creation of a situation in which signs, messages, and narratives are set into play and critical thinking becomes possible”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83175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4558"/>
            <a:ext cx="8331200" cy="6020442"/>
          </a:xfrm>
        </p:spPr>
        <p:txBody>
          <a:bodyPr/>
          <a:lstStyle/>
          <a:p>
            <a:pPr algn="l"/>
            <a:r>
              <a:rPr lang="en-US" sz="2400" dirty="0" smtClean="0"/>
              <a:t>Electronic Literature Organization definition: </a:t>
            </a:r>
            <a:br>
              <a:rPr lang="en-US" sz="2400" dirty="0" smtClean="0"/>
            </a:br>
            <a:r>
              <a:rPr lang="en-US" sz="2400" dirty="0" smtClean="0"/>
              <a:t>“</a:t>
            </a:r>
            <a:r>
              <a:rPr lang="en-US" sz="2400" dirty="0"/>
              <a:t>Electronic literature, or e-lit, refers to works with important literary aspects that take advantage of the capabilities and contexts provided by the stand-alone or networked </a:t>
            </a:r>
            <a:r>
              <a:rPr lang="en-US" sz="2400" dirty="0" smtClean="0"/>
              <a:t>computer</a:t>
            </a:r>
            <a:r>
              <a:rPr lang="en-US" sz="2400" dirty="0"/>
              <a:t>.”</a:t>
            </a:r>
            <a:br>
              <a:rPr lang="en-US" sz="2400" dirty="0"/>
            </a:br>
            <a:r>
              <a:rPr lang="en-US" sz="2400" dirty="0" smtClean="0"/>
              <a:t/>
            </a:r>
            <a:br>
              <a:rPr lang="en-US" sz="2400" dirty="0" smtClean="0"/>
            </a:br>
            <a:r>
              <a:rPr lang="en-US" sz="2400" dirty="0" err="1" smtClean="0"/>
              <a:t>Hayles</a:t>
            </a:r>
            <a:r>
              <a:rPr lang="en-US" sz="2400" dirty="0" smtClean="0"/>
              <a:t>: “Electronic </a:t>
            </a:r>
            <a:r>
              <a:rPr lang="en-US" sz="2400" dirty="0"/>
              <a:t>literature, generally considered to exclude print literature that has been digitized, is by contrast "digital born," a first-generation digital object created on a computer and (usually) meant to be read on a </a:t>
            </a:r>
            <a:r>
              <a:rPr lang="en-US" sz="2400" dirty="0" smtClean="0"/>
              <a:t>computer.” </a:t>
            </a:r>
            <a:r>
              <a:rPr lang="en-US" sz="2400" dirty="0"/>
              <a:t/>
            </a:r>
            <a:br>
              <a:rPr lang="en-US" sz="2400" dirty="0"/>
            </a:br>
            <a:r>
              <a:rPr lang="en-US" sz="2400" dirty="0" smtClean="0"/>
              <a:t/>
            </a:r>
            <a:br>
              <a:rPr lang="en-US" sz="2400" dirty="0" smtClean="0"/>
            </a:br>
            <a:r>
              <a:rPr lang="en-US" sz="2400" dirty="0" smtClean="0"/>
              <a:t>Alice Bell, digital</a:t>
            </a:r>
            <a:r>
              <a:rPr lang="en-US" sz="2400" dirty="0"/>
              <a:t>-</a:t>
            </a:r>
            <a:r>
              <a:rPr lang="en-US" sz="2400" dirty="0" smtClean="0"/>
              <a:t>born literature means “</a:t>
            </a:r>
            <a:r>
              <a:rPr lang="en-US" sz="2400" dirty="0"/>
              <a:t>written for and read on a computer screen that pursues its verbal, discursive and/or conceptual complexity through the digital medium, and would lose something of its aesthetic and semiotic function if it were removed from that </a:t>
            </a:r>
            <a:r>
              <a:rPr lang="en-US" sz="2400" dirty="0" smtClean="0"/>
              <a:t>medium.” </a:t>
            </a:r>
            <a:r>
              <a:rPr lang="en-US" sz="2400" dirty="0"/>
              <a:t/>
            </a:r>
            <a:br>
              <a:rPr lang="en-US" sz="2400" dirty="0"/>
            </a:br>
            <a:endParaRPr lang="en-US" sz="2400" dirty="0"/>
          </a:p>
        </p:txBody>
      </p:sp>
    </p:spTree>
    <p:extLst>
      <p:ext uri="{BB962C8B-B14F-4D97-AF65-F5344CB8AC3E}">
        <p14:creationId xmlns:p14="http://schemas.microsoft.com/office/powerpoint/2010/main" val="2008051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7610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9645"/>
            <a:ext cx="8331200" cy="1219199"/>
          </a:xfrm>
        </p:spPr>
        <p:txBody>
          <a:bodyPr/>
          <a:lstStyle/>
          <a:p>
            <a:pPr algn="l"/>
            <a:r>
              <a:rPr lang="en-US" dirty="0" smtClean="0"/>
              <a:t>there </a:t>
            </a:r>
            <a:r>
              <a:rPr lang="en-US" dirty="0"/>
              <a:t>is no such thing as digital media, but only digital code which can be stored onto and put out via analog </a:t>
            </a:r>
            <a:r>
              <a:rPr lang="en-US" dirty="0" smtClean="0"/>
              <a:t>media – Florian Cramer</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88943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94810"/>
            <a:ext cx="8331200" cy="3672389"/>
          </a:xfrm>
        </p:spPr>
        <p:txBody>
          <a:bodyPr/>
          <a:lstStyle/>
          <a:p>
            <a:pPr algn="l"/>
            <a:r>
              <a:rPr lang="en-US" sz="2400" dirty="0"/>
              <a:t>To make a Dadaist poem:</a:t>
            </a:r>
            <a:br>
              <a:rPr lang="en-US" sz="2400" dirty="0"/>
            </a:br>
            <a:r>
              <a:rPr lang="en-US" sz="2400" dirty="0"/>
              <a:t>Take a newspaper.</a:t>
            </a:r>
            <a:br>
              <a:rPr lang="en-US" sz="2400" dirty="0"/>
            </a:br>
            <a:r>
              <a:rPr lang="en-US" sz="2400" dirty="0"/>
              <a:t>Take a pair of scissors.</a:t>
            </a:r>
            <a:br>
              <a:rPr lang="en-US" sz="2400" dirty="0"/>
            </a:br>
            <a:r>
              <a:rPr lang="en-US" sz="2400" dirty="0"/>
              <a:t>Choose an article as long as you are planning to make your poem. Cut out the article.</a:t>
            </a:r>
            <a:br>
              <a:rPr lang="en-US" sz="2400" dirty="0"/>
            </a:br>
            <a:r>
              <a:rPr lang="en-US" sz="2400" dirty="0"/>
              <a:t>Then cut out each of the words that make up this article and put them in a bag.</a:t>
            </a:r>
            <a:br>
              <a:rPr lang="en-US" sz="2400" dirty="0"/>
            </a:br>
            <a:r>
              <a:rPr lang="en-US" sz="2400" dirty="0"/>
              <a:t>Shake it gently.</a:t>
            </a:r>
            <a:br>
              <a:rPr lang="en-US" sz="2400" dirty="0"/>
            </a:br>
            <a:r>
              <a:rPr lang="en-US" sz="2400" dirty="0"/>
              <a:t>Then take out the scraps one after the other in the order in which they left the bag.</a:t>
            </a:r>
            <a:br>
              <a:rPr lang="en-US" sz="2400" dirty="0"/>
            </a:br>
            <a:r>
              <a:rPr lang="en-US" sz="2400" dirty="0"/>
              <a:t>Copy conscientiously.</a:t>
            </a:r>
            <a:br>
              <a:rPr lang="en-US" sz="2400" dirty="0"/>
            </a:br>
            <a:r>
              <a:rPr lang="en-US" sz="2400" dirty="0"/>
              <a:t>The poem will be like you.</a:t>
            </a:r>
            <a:br>
              <a:rPr lang="en-US" sz="2400" dirty="0"/>
            </a:br>
            <a:r>
              <a:rPr lang="en-US" sz="2400" dirty="0"/>
              <a:t>And here you are a writer, infinitely original and endowed with a sensibility that is charming though beyond the understanding of the vulgar</a:t>
            </a:r>
            <a:r>
              <a:rPr lang="en-US" sz="2400" dirty="0" smtClean="0"/>
              <a:t>.</a:t>
            </a:r>
            <a:br>
              <a:rPr lang="en-US" sz="2400" dirty="0" smtClean="0"/>
            </a:br>
            <a:r>
              <a:rPr lang="en-US" sz="2400" dirty="0"/>
              <a:t>	</a:t>
            </a:r>
            <a:r>
              <a:rPr lang="en-US" sz="2400" dirty="0" smtClean="0"/>
              <a:t>		- Tristan </a:t>
            </a:r>
            <a:r>
              <a:rPr lang="en-US" sz="2400" dirty="0" err="1" smtClean="0"/>
              <a:t>Tzara</a:t>
            </a:r>
            <a:endParaRPr lang="en-US" sz="2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9834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t>Queneau</a:t>
            </a:r>
            <a:r>
              <a:rPr lang="en-US" sz="3600" b="1" dirty="0" smtClean="0"/>
              <a:t>, Cent </a:t>
            </a:r>
            <a:r>
              <a:rPr lang="en-US" sz="3600" b="1" dirty="0"/>
              <a:t>mille milliards de </a:t>
            </a:r>
            <a:r>
              <a:rPr lang="en-US" sz="3600" b="1" dirty="0" err="1"/>
              <a:t>poèmes</a:t>
            </a:r>
            <a:endParaRPr lang="en-US" sz="3600" b="1" dirty="0"/>
          </a:p>
        </p:txBody>
      </p:sp>
      <p:sp>
        <p:nvSpPr>
          <p:cNvPr id="3" name="Content Placeholder 2"/>
          <p:cNvSpPr>
            <a:spLocks noGrp="1"/>
          </p:cNvSpPr>
          <p:nvPr>
            <p:ph idx="1"/>
          </p:nvPr>
        </p:nvSpPr>
        <p:spPr/>
        <p:txBody>
          <a:bodyPr/>
          <a:lstStyle/>
          <a:p>
            <a:r>
              <a:rPr lang="en-US" sz="3200" dirty="0">
                <a:hlinkClick r:id="rId2"/>
              </a:rPr>
              <a:t>http://</a:t>
            </a:r>
            <a:r>
              <a:rPr lang="en-US" sz="3200" dirty="0" err="1">
                <a:hlinkClick r:id="rId2"/>
              </a:rPr>
              <a:t>www.bevrowe.info</a:t>
            </a:r>
            <a:r>
              <a:rPr lang="en-US" sz="3200" dirty="0">
                <a:hlinkClick r:id="rId2"/>
              </a:rPr>
              <a:t>/</a:t>
            </a:r>
            <a:r>
              <a:rPr lang="en-US" sz="3200" dirty="0" err="1">
                <a:hlinkClick r:id="rId2"/>
              </a:rPr>
              <a:t>Queneau</a:t>
            </a:r>
            <a:r>
              <a:rPr lang="en-US" sz="3200" dirty="0">
                <a:hlinkClick r:id="rId2"/>
              </a:rPr>
              <a:t>/QueneauHome_v2.html</a:t>
            </a:r>
            <a:endParaRPr lang="en-US" sz="3200" dirty="0"/>
          </a:p>
        </p:txBody>
      </p:sp>
    </p:spTree>
    <p:extLst>
      <p:ext uri="{BB962C8B-B14F-4D97-AF65-F5344CB8AC3E}">
        <p14:creationId xmlns:p14="http://schemas.microsoft.com/office/powerpoint/2010/main" val="2090654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914400" y="3048000"/>
            <a:ext cx="8407500" cy="1295400"/>
          </a:xfrm>
          <a:prstGeom prst="rect">
            <a:avLst/>
          </a:prstGeom>
        </p:spPr>
        <p:txBody>
          <a:bodyPr lIns="38100" tIns="38100" rIns="38100" bIns="38100" anchor="t" anchorCtr="0">
            <a:noAutofit/>
          </a:bodyPr>
          <a:lstStyle/>
          <a:p>
            <a:pPr lvl="0" algn="ctr" rtl="0">
              <a:lnSpc>
                <a:spcPct val="100000"/>
              </a:lnSpc>
              <a:spcBef>
                <a:spcPts val="0"/>
              </a:spcBef>
              <a:buNone/>
            </a:pPr>
            <a:r>
              <a:rPr lang="en-US" sz="4800">
                <a:solidFill>
                  <a:srgbClr val="333333"/>
                </a:solidFill>
                <a:latin typeface="Arial"/>
                <a:ea typeface="Arial"/>
                <a:cs typeface="Arial"/>
                <a:sym typeface="Arial"/>
              </a:rPr>
              <a:t> </a:t>
            </a:r>
          </a:p>
        </p:txBody>
      </p:sp>
      <p:sp>
        <p:nvSpPr>
          <p:cNvPr id="52" name="Shape 52"/>
          <p:cNvSpPr txBox="1">
            <a:spLocks noGrp="1"/>
          </p:cNvSpPr>
          <p:nvPr>
            <p:ph type="subTitle" idx="1"/>
          </p:nvPr>
        </p:nvSpPr>
        <p:spPr>
          <a:xfrm>
            <a:off x="1828800" y="4876800"/>
            <a:ext cx="6582000" cy="994499"/>
          </a:xfrm>
          <a:prstGeom prst="rect">
            <a:avLst/>
          </a:prstGeom>
        </p:spPr>
        <p:txBody>
          <a:bodyPr lIns="38100" tIns="38100" rIns="38100" bIns="38100" anchor="t" anchorCtr="0">
            <a:noAutofit/>
          </a:bodyPr>
          <a:lstStyle/>
          <a:p>
            <a:pPr lvl="0" algn="l" rtl="0">
              <a:lnSpc>
                <a:spcPct val="100000"/>
              </a:lnSpc>
              <a:spcBef>
                <a:spcPts val="0"/>
              </a:spcBef>
              <a:buNone/>
            </a:pPr>
            <a:endParaRPr sz="3200">
              <a:solidFill>
                <a:srgbClr val="999999"/>
              </a:solidFill>
              <a:latin typeface="Arial"/>
              <a:ea typeface="Arial"/>
              <a:cs typeface="Arial"/>
              <a:sym typeface="Arial"/>
            </a:endParaRPr>
          </a:p>
        </p:txBody>
      </p:sp>
      <p:pic>
        <p:nvPicPr>
          <p:cNvPr id="53" name="Shape 53"/>
          <p:cNvPicPr preferRelativeResize="0"/>
          <p:nvPr/>
        </p:nvPicPr>
        <p:blipFill>
          <a:blip r:embed="rId3"/>
          <a:stretch>
            <a:fillRect/>
          </a:stretch>
        </p:blipFill>
        <p:spPr>
          <a:xfrm>
            <a:off x="1962096" y="1840850"/>
            <a:ext cx="6315424" cy="3035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7494"/>
            <a:ext cx="8331200" cy="1219199"/>
          </a:xfrm>
        </p:spPr>
        <p:txBody>
          <a:bodyPr/>
          <a:lstStyle/>
          <a:p>
            <a:pPr algn="l"/>
            <a:r>
              <a:rPr lang="en-US" sz="3200" dirty="0" smtClean="0"/>
              <a:t>Just </a:t>
            </a:r>
            <a:r>
              <a:rPr lang="en-US" sz="3200" dirty="0"/>
              <a:t>as every fact is also metaphysical, every piece of hardware implies</a:t>
            </a:r>
            <a:br>
              <a:rPr lang="en-US" sz="3200" dirty="0"/>
            </a:br>
            <a:r>
              <a:rPr lang="en-US" sz="3200" dirty="0"/>
              <a:t>software: information about its existence. Television is the software of</a:t>
            </a:r>
            <a:br>
              <a:rPr lang="en-US" sz="3200" dirty="0"/>
            </a:br>
            <a:r>
              <a:rPr lang="en-US" sz="3200" dirty="0"/>
              <a:t>the earth. Television is invisible. It's not an object</a:t>
            </a:r>
            <a:r>
              <a:rPr lang="en-US" sz="3200" dirty="0" smtClean="0"/>
              <a:t>.</a:t>
            </a:r>
            <a:br>
              <a:rPr lang="en-US" sz="3200" dirty="0" smtClean="0"/>
            </a:br>
            <a:r>
              <a:rPr lang="en-US" sz="3200" dirty="0"/>
              <a:t>	</a:t>
            </a:r>
            <a:r>
              <a:rPr lang="en-US" sz="3200" dirty="0" smtClean="0"/>
              <a:t>	- Jack Burnham (1970)</a:t>
            </a:r>
            <a:br>
              <a:rPr lang="en-US" sz="3200" dirty="0" smtClean="0"/>
            </a:br>
            <a:r>
              <a:rPr lang="en-US" sz="3200" dirty="0"/>
              <a:t/>
            </a:r>
            <a:br>
              <a:rPr lang="en-US" sz="3200" dirty="0"/>
            </a:br>
            <a:r>
              <a:rPr lang="en-US" sz="3200" dirty="0" smtClean="0"/>
              <a:t>dematerialization or immaterial software</a:t>
            </a:r>
            <a:endParaRPr lang="en-US" sz="3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4649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58126"/>
            <a:ext cx="8331200" cy="1219199"/>
          </a:xfrm>
        </p:spPr>
        <p:txBody>
          <a:bodyPr/>
          <a:lstStyle/>
          <a:p>
            <a:pPr algn="l"/>
            <a:r>
              <a:rPr lang="en-US" sz="3200" dirty="0"/>
              <a:t>Literature is a conceptual art in that is not bound to objects and sites, but only to language. The trouble the art world has with </a:t>
            </a:r>
            <a:r>
              <a:rPr lang="en-US" sz="3200" dirty="0" err="1"/>
              <a:t>net.art</a:t>
            </a:r>
            <a:r>
              <a:rPr lang="en-US" sz="3200" dirty="0"/>
              <a:t> because it does not display well in exhibition spaces is foreign to literature which always differentiated between an artwork and its material appearance.</a:t>
            </a:r>
            <a:br>
              <a:rPr lang="en-US" sz="3200" dirty="0"/>
            </a:br>
            <a:r>
              <a:rPr lang="en-US" sz="3200" dirty="0"/>
              <a:t/>
            </a:r>
            <a:br>
              <a:rPr lang="en-US" sz="3200" dirty="0"/>
            </a:br>
            <a:r>
              <a:rPr lang="en-US" sz="3200" dirty="0"/>
              <a:t>Since formal language is a language, software can be seen and read as a literature</a:t>
            </a:r>
            <a:r>
              <a:rPr lang="en-US" sz="3200" dirty="0" smtClean="0"/>
              <a:t>.</a:t>
            </a:r>
            <a:br>
              <a:rPr lang="en-US" sz="3200" dirty="0" smtClean="0"/>
            </a:br>
            <a:r>
              <a:rPr lang="en-US" sz="3200" dirty="0" smtClean="0"/>
              <a:t>				- Florian Cramer</a:t>
            </a:r>
            <a:endParaRPr lang="en-US" sz="3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145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63570"/>
            <a:ext cx="8331200" cy="1219199"/>
          </a:xfrm>
        </p:spPr>
        <p:txBody>
          <a:bodyPr/>
          <a:lstStyle/>
          <a:p>
            <a:pPr algn="l"/>
            <a:r>
              <a:rPr lang="en-US" sz="4400" dirty="0" smtClean="0"/>
              <a:t>The virtualization, immateriality, flickering, translatability of text may be a new qualification of “literariness” but this does not mean you may read in “</a:t>
            </a:r>
            <a:r>
              <a:rPr lang="en-US" sz="4400" dirty="0"/>
              <a:t>in all the directions you wish to </a:t>
            </a:r>
            <a:r>
              <a:rPr lang="en-US" sz="4400" dirty="0" smtClean="0"/>
              <a:t>pursue”</a:t>
            </a:r>
            <a:endParaRPr lang="en-US" sz="4400" dirty="0"/>
          </a:p>
        </p:txBody>
      </p:sp>
    </p:spTree>
    <p:extLst>
      <p:ext uri="{BB962C8B-B14F-4D97-AF65-F5344CB8AC3E}">
        <p14:creationId xmlns:p14="http://schemas.microsoft.com/office/powerpoint/2010/main" val="2806993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6502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Christopher Strachey’s </a:t>
            </a:r>
            <a:r>
              <a:rPr lang="en-US" sz="3600" i="1" dirty="0" smtClean="0"/>
              <a:t>Love Letter Generator</a:t>
            </a:r>
            <a:r>
              <a:rPr lang="en-US" sz="3600" dirty="0" smtClean="0"/>
              <a:t>, 1952</a:t>
            </a:r>
            <a:endParaRPr lang="en-US" sz="3600" dirty="0"/>
          </a:p>
        </p:txBody>
      </p:sp>
      <p:sp>
        <p:nvSpPr>
          <p:cNvPr id="3" name="Content Placeholder 2"/>
          <p:cNvSpPr>
            <a:spLocks noGrp="1"/>
          </p:cNvSpPr>
          <p:nvPr>
            <p:ph idx="1"/>
          </p:nvPr>
        </p:nvSpPr>
        <p:spPr/>
        <p:txBody>
          <a:bodyPr>
            <a:noAutofit/>
          </a:bodyPr>
          <a:lstStyle/>
          <a:p>
            <a:r>
              <a:rPr lang="en-US" sz="2800" dirty="0" smtClean="0"/>
              <a:t>In 1951, the Ferranti Mark I at Manchester University was the first computer with stored programs, which allowed computation and recombination of data.</a:t>
            </a:r>
          </a:p>
          <a:p>
            <a:endParaRPr lang="en-US" sz="2800" dirty="0" smtClean="0"/>
          </a:p>
          <a:p>
            <a:r>
              <a:rPr lang="en-US" sz="2800" dirty="0" smtClean="0"/>
              <a:t>The </a:t>
            </a:r>
            <a:r>
              <a:rPr lang="en-US" sz="2800" dirty="0" smtClean="0"/>
              <a:t>mathematician Christopher Strachey contacted Alan Turing at the Manchester lab, and proposed to write a program to play checkers on the computer. </a:t>
            </a:r>
            <a:endParaRPr lang="en-US" sz="2800" dirty="0"/>
          </a:p>
          <a:p>
            <a:endParaRPr lang="en-US" sz="2800" dirty="0" smtClean="0"/>
          </a:p>
          <a:p>
            <a:r>
              <a:rPr lang="en-US" sz="2800" dirty="0" smtClean="0"/>
              <a:t>Strachey </a:t>
            </a:r>
            <a:r>
              <a:rPr lang="en-US" sz="2800" dirty="0" smtClean="0"/>
              <a:t>next wrote a program that generated love letters – the first piece off electronic literature.</a:t>
            </a:r>
          </a:p>
        </p:txBody>
      </p:sp>
    </p:spTree>
    <p:extLst>
      <p:ext uri="{BB962C8B-B14F-4D97-AF65-F5344CB8AC3E}">
        <p14:creationId xmlns:p14="http://schemas.microsoft.com/office/powerpoint/2010/main" val="198070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914401" y="722586"/>
            <a:ext cx="8676290" cy="6555642"/>
          </a:xfrm>
          <a:prstGeom prst="rect">
            <a:avLst/>
          </a:prstGeom>
        </p:spPr>
        <p:txBody>
          <a:bodyPr wrap="square">
            <a:spAutoFit/>
          </a:bodyPr>
          <a:lstStyle/>
          <a:p>
            <a:r>
              <a:rPr lang="en-US" sz="2800" dirty="0"/>
              <a:t>Eagleton on criticism, literature, and the public:</a:t>
            </a:r>
          </a:p>
          <a:p>
            <a:endParaRPr lang="en-US" sz="2800" dirty="0" smtClean="0"/>
          </a:p>
          <a:p>
            <a:r>
              <a:rPr lang="en-US" sz="2800" dirty="0" smtClean="0"/>
              <a:t>Circulation </a:t>
            </a:r>
            <a:r>
              <a:rPr lang="en-US" sz="2800" dirty="0"/>
              <a:t>can proceed here [within the public sphere] without a breath of exploitation, for there are no subordinate classes within the public sphere - indeed in principle, as we have seen, no social classes at all.  What is at stake in the public sphere, according to its own ideological self-image, is not power but reason. Truth, not authority, is its ground, and rationality, not domination, its daily currency.  It is on this radical dissociation of politics and knowledge that its entire discourse is founded, and it is when this dissociation becomes less plausible that the public sphere begins to crumble (The Function of Criticism, 17).</a:t>
            </a:r>
          </a:p>
        </p:txBody>
      </p:sp>
    </p:spTree>
    <p:extLst>
      <p:ext uri="{BB962C8B-B14F-4D97-AF65-F5344CB8AC3E}">
        <p14:creationId xmlns:p14="http://schemas.microsoft.com/office/powerpoint/2010/main" val="1454190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405" r="-17405"/>
          <a:stretch>
            <a:fillRect/>
          </a:stretch>
        </p:blipFill>
        <p:spPr>
          <a:xfrm>
            <a:off x="-824935" y="305153"/>
            <a:ext cx="11822091" cy="6501695"/>
          </a:xfrm>
        </p:spPr>
      </p:pic>
    </p:spTree>
    <p:extLst>
      <p:ext uri="{BB962C8B-B14F-4D97-AF65-F5344CB8AC3E}">
        <p14:creationId xmlns:p14="http://schemas.microsoft.com/office/powerpoint/2010/main" val="2442824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veletter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491" y="4261539"/>
            <a:ext cx="5376333" cy="3372556"/>
          </a:xfrm>
          <a:prstGeom prst="rect">
            <a:avLst/>
          </a:prstGeom>
        </p:spPr>
      </p:pic>
      <p:pic>
        <p:nvPicPr>
          <p:cNvPr id="5" name="Picture 4" descr="3336451.0014.209-0000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96" y="501155"/>
            <a:ext cx="8791222" cy="1566333"/>
          </a:xfrm>
          <a:prstGeom prst="rect">
            <a:avLst/>
          </a:prstGeom>
        </p:spPr>
      </p:pic>
      <p:sp>
        <p:nvSpPr>
          <p:cNvPr id="6" name="Rectangle 5"/>
          <p:cNvSpPr/>
          <p:nvPr/>
        </p:nvSpPr>
        <p:spPr>
          <a:xfrm>
            <a:off x="759796" y="2512299"/>
            <a:ext cx="5080000" cy="1610695"/>
          </a:xfrm>
          <a:prstGeom prst="rect">
            <a:avLst/>
          </a:prstGeom>
        </p:spPr>
        <p:txBody>
          <a:bodyPr lIns="101599" tIns="50799" rIns="101599" bIns="50799">
            <a:spAutoFit/>
          </a:bodyPr>
          <a:lstStyle/>
          <a:p>
            <a:r>
              <a:rPr lang="en-US" dirty="0" smtClean="0"/>
              <a:t>MY JEWEL </a:t>
            </a:r>
            <a:r>
              <a:rPr lang="en-US" dirty="0"/>
              <a:t>HONEY</a:t>
            </a:r>
          </a:p>
          <a:p>
            <a:r>
              <a:rPr lang="en-US" dirty="0"/>
              <a:t>MY DARLING HUNGER SIGHS FOR YOUR SYMPATHY. YOU ARE MY SEDUCTIVE PASSION. MY LOVESICK ARDOUR WOOS YOUR FONDNESS. YOU ARE MY IMPATIENT HUNGER: MY SWEET EAGERNESS. </a:t>
            </a:r>
          </a:p>
          <a:p>
            <a:r>
              <a:rPr lang="en-US" dirty="0"/>
              <a:t>YOURS FONDLY </a:t>
            </a:r>
          </a:p>
          <a:p>
            <a:r>
              <a:rPr lang="en-US" dirty="0"/>
              <a:t>M. U. C.</a:t>
            </a:r>
          </a:p>
        </p:txBody>
      </p:sp>
    </p:spTree>
    <p:extLst>
      <p:ext uri="{BB962C8B-B14F-4D97-AF65-F5344CB8AC3E}">
        <p14:creationId xmlns:p14="http://schemas.microsoft.com/office/powerpoint/2010/main" val="2940530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Strachey, in </a:t>
            </a:r>
            <a:r>
              <a:rPr lang="en-US" sz="4800" i="1" dirty="0" smtClean="0"/>
              <a:t>Encounter</a:t>
            </a:r>
            <a:r>
              <a:rPr lang="en-US" sz="4800" dirty="0" smtClean="0"/>
              <a:t>, 1954</a:t>
            </a:r>
            <a:endParaRPr lang="en-US" sz="4800" dirty="0"/>
          </a:p>
        </p:txBody>
      </p:sp>
      <p:sp>
        <p:nvSpPr>
          <p:cNvPr id="3" name="Content Placeholder 2"/>
          <p:cNvSpPr>
            <a:spLocks noGrp="1"/>
          </p:cNvSpPr>
          <p:nvPr>
            <p:ph idx="1"/>
          </p:nvPr>
        </p:nvSpPr>
        <p:spPr/>
        <p:txBody>
          <a:bodyPr>
            <a:normAutofit/>
          </a:bodyPr>
          <a:lstStyle/>
          <a:p>
            <a:r>
              <a:rPr lang="en-US" sz="4000" dirty="0"/>
              <a:t>The </a:t>
            </a:r>
            <a:r>
              <a:rPr lang="en-US" sz="4000" dirty="0"/>
              <a:t>chief point of interest, however, is not the obvious crudity of the scheme, nor even in the ways in which it might be improved, but in the remarkable simplicity of the plan when compared with the diversity of the letters it produces</a:t>
            </a:r>
            <a:r>
              <a:rPr lang="en-US" sz="4000" dirty="0"/>
              <a:t>.</a:t>
            </a:r>
            <a:endParaRPr lang="en-US" sz="4000" dirty="0"/>
          </a:p>
        </p:txBody>
      </p:sp>
    </p:spTree>
    <p:extLst>
      <p:ext uri="{BB962C8B-B14F-4D97-AF65-F5344CB8AC3E}">
        <p14:creationId xmlns:p14="http://schemas.microsoft.com/office/powerpoint/2010/main" val="2509678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The literary field as combinatory letters (in both senses of the word)</a:t>
            </a:r>
          </a:p>
          <a:p>
            <a:endParaRPr lang="en-US" sz="4000" dirty="0" smtClean="0"/>
          </a:p>
          <a:p>
            <a:r>
              <a:rPr lang="en-US" sz="4000" dirty="0" smtClean="0"/>
              <a:t>Love </a:t>
            </a:r>
            <a:r>
              <a:rPr lang="en-US" sz="4000" dirty="0"/>
              <a:t>letters and love of letters</a:t>
            </a:r>
          </a:p>
          <a:p>
            <a:endParaRPr lang="en-US" sz="4000" dirty="0" smtClean="0"/>
          </a:p>
          <a:p>
            <a:r>
              <a:rPr lang="en-US" sz="4000" dirty="0" smtClean="0"/>
              <a:t>Love </a:t>
            </a:r>
            <a:r>
              <a:rPr lang="en-US" sz="4000" dirty="0"/>
              <a:t>of the space of letters and of the space of love letters</a:t>
            </a:r>
            <a:endParaRPr lang="en-US" sz="4000" dirty="0"/>
          </a:p>
        </p:txBody>
      </p:sp>
    </p:spTree>
    <p:extLst>
      <p:ext uri="{BB962C8B-B14F-4D97-AF65-F5344CB8AC3E}">
        <p14:creationId xmlns:p14="http://schemas.microsoft.com/office/powerpoint/2010/main" val="1738281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a:lnSpc>
                <a:spcPct val="100000"/>
              </a:lnSpc>
              <a:spcBef>
                <a:spcPts val="0"/>
              </a:spcBef>
              <a:buNone/>
            </a:pPr>
            <a:r>
              <a:rPr lang="en-US" sz="4266">
                <a:solidFill>
                  <a:srgbClr val="333333"/>
                </a:solidFill>
                <a:latin typeface="Arial"/>
                <a:ea typeface="Arial"/>
                <a:cs typeface="Arial"/>
                <a:sym typeface="Arial"/>
              </a:rPr>
              <a:t> </a:t>
            </a:r>
          </a:p>
        </p:txBody>
      </p:sp>
      <p:sp>
        <p:nvSpPr>
          <p:cNvPr id="59" name="Shape 59"/>
          <p:cNvSpPr txBox="1">
            <a:spLocks noGrp="1"/>
          </p:cNvSpPr>
          <p:nvPr>
            <p:ph type="body" idx="1"/>
          </p:nvPr>
        </p:nvSpPr>
        <p:spPr>
          <a:xfrm>
            <a:off x="304800" y="304800"/>
            <a:ext cx="9624150" cy="6715224"/>
          </a:xfrm>
          <a:prstGeom prst="rect">
            <a:avLst/>
          </a:prstGeom>
        </p:spPr>
        <p:txBody>
          <a:bodyPr lIns="38100" tIns="38100" rIns="38100" bIns="38100" anchor="t" anchorCtr="0">
            <a:noAutofit/>
          </a:bodyPr>
          <a:lstStyle/>
          <a:p>
            <a:pPr marL="0" marR="0" indent="0" rtl="0">
              <a:lnSpc>
                <a:spcPct val="200000"/>
              </a:lnSpc>
              <a:spcBef>
                <a:spcPts val="0"/>
              </a:spcBef>
              <a:spcAft>
                <a:spcPts val="0"/>
              </a:spcAft>
              <a:buNone/>
            </a:pPr>
            <a:r>
              <a:rPr lang="en-US" sz="3600" b="1" dirty="0" smtClean="0">
                <a:solidFill>
                  <a:srgbClr val="333333"/>
                </a:solidFill>
                <a:latin typeface="arial"/>
                <a:ea typeface="arial"/>
                <a:cs typeface="arial"/>
                <a:sym typeface="arial"/>
              </a:rPr>
              <a:t>Nick Montfort’s PPG 256 Series</a:t>
            </a:r>
          </a:p>
          <a:p>
            <a:pPr marL="0" marR="0" indent="0" rtl="0">
              <a:lnSpc>
                <a:spcPct val="200000"/>
              </a:lnSpc>
              <a:spcBef>
                <a:spcPts val="0"/>
              </a:spcBef>
              <a:spcAft>
                <a:spcPts val="0"/>
              </a:spcAft>
              <a:buNone/>
            </a:pPr>
            <a:endParaRPr lang="en-US" sz="3200" dirty="0">
              <a:latin typeface="arial"/>
              <a:ea typeface="arial"/>
              <a:cs typeface="arial"/>
              <a:sym typeface="arial"/>
            </a:endParaRPr>
          </a:p>
          <a:p>
            <a:pPr>
              <a:lnSpc>
                <a:spcPct val="200000"/>
              </a:lnSpc>
            </a:pPr>
            <a:r>
              <a:rPr lang="en-US" sz="3200" dirty="0">
                <a:latin typeface="arial"/>
                <a:ea typeface="arial"/>
                <a:cs typeface="arial"/>
                <a:sym typeface="arial"/>
                <a:hlinkClick r:id="rId3"/>
              </a:rPr>
              <a:t>http://</a:t>
            </a:r>
            <a:r>
              <a:rPr lang="en-US" sz="3200" dirty="0" err="1">
                <a:latin typeface="arial"/>
                <a:ea typeface="arial"/>
                <a:cs typeface="arial"/>
                <a:sym typeface="arial"/>
                <a:hlinkClick r:id="rId3"/>
              </a:rPr>
              <a:t>nickm.com</a:t>
            </a:r>
            <a:r>
              <a:rPr lang="en-US" sz="3200" dirty="0">
                <a:latin typeface="arial"/>
                <a:ea typeface="arial"/>
                <a:cs typeface="arial"/>
                <a:sym typeface="arial"/>
                <a:hlinkClick r:id="rId3"/>
              </a:rPr>
              <a:t>/poems/ppg256.html</a:t>
            </a:r>
            <a:endParaRPr lang="en-US" sz="3200" dirty="0" smtClean="0">
              <a:solidFill>
                <a:srgbClr val="333333"/>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Whitman FML</a:t>
            </a:r>
            <a:endParaRPr lang="en-US" dirty="0"/>
          </a:p>
        </p:txBody>
      </p:sp>
      <p:sp>
        <p:nvSpPr>
          <p:cNvPr id="3" name="Subtitle 2"/>
          <p:cNvSpPr>
            <a:spLocks noGrp="1"/>
          </p:cNvSpPr>
          <p:nvPr>
            <p:ph type="subTitle" idx="1"/>
          </p:nvPr>
        </p:nvSpPr>
        <p:spPr/>
        <p:txBody>
          <a:bodyPr/>
          <a:lstStyle/>
          <a:p>
            <a:r>
              <a:rPr lang="en-US" dirty="0">
                <a:hlinkClick r:id="rId2"/>
              </a:rPr>
              <a:t>http://</a:t>
            </a:r>
            <a:r>
              <a:rPr lang="en-US" dirty="0" err="1">
                <a:hlinkClick r:id="rId2"/>
              </a:rPr>
              <a:t>www.amazon-noir.com</a:t>
            </a:r>
            <a:r>
              <a:rPr lang="en-US" dirty="0">
                <a:hlinkClick r:id="rId2"/>
              </a:rPr>
              <a:t>/</a:t>
            </a:r>
            <a:endParaRPr lang="en-US" dirty="0"/>
          </a:p>
        </p:txBody>
      </p:sp>
    </p:spTree>
    <p:extLst>
      <p:ext uri="{BB962C8B-B14F-4D97-AF65-F5344CB8AC3E}">
        <p14:creationId xmlns:p14="http://schemas.microsoft.com/office/powerpoint/2010/main" val="1038125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54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6" name="Shape 46"/>
          <p:cNvPicPr preferRelativeResize="0"/>
          <p:nvPr/>
        </p:nvPicPr>
        <p:blipFill>
          <a:blip r:embed="rId3"/>
          <a:stretch>
            <a:fillRect/>
          </a:stretch>
        </p:blipFill>
        <p:spPr>
          <a:xfrm>
            <a:off x="2614593" y="2405817"/>
            <a:ext cx="4699000" cy="3352800"/>
          </a:xfrm>
          <a:prstGeom prst="rect">
            <a:avLst/>
          </a:prstGeom>
        </p:spPr>
      </p:pic>
      <p:sp>
        <p:nvSpPr>
          <p:cNvPr id="44" name="Shape 44"/>
          <p:cNvSpPr txBox="1">
            <a:spLocks noGrp="1"/>
          </p:cNvSpPr>
          <p:nvPr>
            <p:ph type="ctrTitle"/>
          </p:nvPr>
        </p:nvSpPr>
        <p:spPr>
          <a:xfrm>
            <a:off x="914400" y="3048000"/>
            <a:ext cx="8407399" cy="1295400"/>
          </a:xfrm>
          <a:prstGeom prst="rect">
            <a:avLst/>
          </a:prstGeom>
        </p:spPr>
        <p:txBody>
          <a:bodyPr lIns="38100" tIns="38100" rIns="38100" bIns="38100" anchor="t" anchorCtr="0">
            <a:noAutofit/>
          </a:bodyPr>
          <a:lstStyle/>
          <a:p>
            <a:pPr algn="ctr">
              <a:lnSpc>
                <a:spcPct val="100000"/>
              </a:lnSpc>
              <a:spcBef>
                <a:spcPts val="0"/>
              </a:spcBef>
              <a:buNone/>
            </a:pPr>
            <a:r>
              <a:rPr lang="en-US" sz="4800">
                <a:solidFill>
                  <a:srgbClr val="333333"/>
                </a:solidFill>
                <a:latin typeface="Arial"/>
                <a:ea typeface="Arial"/>
                <a:cs typeface="Arial"/>
                <a:sym typeface="Arial"/>
              </a:rPr>
              <a:t> </a:t>
            </a:r>
          </a:p>
        </p:txBody>
      </p:sp>
      <p:sp>
        <p:nvSpPr>
          <p:cNvPr id="45" name="Shape 45"/>
          <p:cNvSpPr txBox="1">
            <a:spLocks noGrp="1"/>
          </p:cNvSpPr>
          <p:nvPr>
            <p:ph type="subTitle" idx="1"/>
          </p:nvPr>
        </p:nvSpPr>
        <p:spPr>
          <a:xfrm>
            <a:off x="1828800" y="5374100"/>
            <a:ext cx="6582025" cy="994600"/>
          </a:xfrm>
          <a:prstGeom prst="rect">
            <a:avLst/>
          </a:prstGeom>
        </p:spPr>
        <p:txBody>
          <a:bodyPr lIns="38100" tIns="38100" rIns="38100" bIns="38100" anchor="t" anchorCtr="0">
            <a:noAutofit/>
          </a:bodyPr>
          <a:lstStyle/>
          <a:p>
            <a:r>
              <a:rPr lang="en-US" spc="200" dirty="0">
                <a:solidFill>
                  <a:schemeClr val="tx1"/>
                </a:solidFill>
                <a:latin typeface="+mn-lt"/>
                <a:cs typeface="Cambria"/>
              </a:rPr>
              <a:t>%0|%0</a:t>
            </a:r>
            <a:endParaRPr lang="en-US" sz="3200" spc="200" dirty="0">
              <a:solidFill>
                <a:schemeClr val="tx1"/>
              </a:solidFill>
              <a:latin typeface="+mn-lt"/>
              <a:cs typeface="Cambria"/>
              <a:sym typeface="Arial"/>
            </a:endParaRPr>
          </a:p>
        </p:txBody>
      </p:sp>
      <p:sp>
        <p:nvSpPr>
          <p:cNvPr id="2" name="TextBox 1"/>
          <p:cNvSpPr txBox="1"/>
          <p:nvPr/>
        </p:nvSpPr>
        <p:spPr>
          <a:xfrm>
            <a:off x="3745696" y="1655823"/>
            <a:ext cx="2750222" cy="707886"/>
          </a:xfrm>
          <a:prstGeom prst="rect">
            <a:avLst/>
          </a:prstGeom>
          <a:noFill/>
        </p:spPr>
        <p:txBody>
          <a:bodyPr wrap="none" rtlCol="0">
            <a:spAutoFit/>
          </a:bodyPr>
          <a:lstStyle/>
          <a:p>
            <a:r>
              <a:rPr lang="en-US" sz="4000" dirty="0" err="1" smtClean="0"/>
              <a:t>Forkbombs</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810000" y="1422400"/>
            <a:ext cx="6350000" cy="4762500"/>
          </a:xfrm>
          <a:prstGeom prst="rect">
            <a:avLst/>
          </a:prstGeom>
        </p:spPr>
      </p:pic>
      <p:pic>
        <p:nvPicPr>
          <p:cNvPr id="5" name="Picture 4"/>
          <p:cNvPicPr>
            <a:picLocks noChangeAspect="1"/>
          </p:cNvPicPr>
          <p:nvPr/>
        </p:nvPicPr>
        <p:blipFill>
          <a:blip r:embed="rId3"/>
          <a:stretch>
            <a:fillRect/>
          </a:stretch>
        </p:blipFill>
        <p:spPr>
          <a:xfrm>
            <a:off x="0" y="635000"/>
            <a:ext cx="3657600" cy="6350000"/>
          </a:xfrm>
          <a:prstGeom prst="rect">
            <a:avLst/>
          </a:prstGeom>
        </p:spPr>
      </p:pic>
    </p:spTree>
    <p:extLst>
      <p:ext uri="{BB962C8B-B14F-4D97-AF65-F5344CB8AC3E}">
        <p14:creationId xmlns:p14="http://schemas.microsoft.com/office/powerpoint/2010/main" val="3001958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86734"/>
            <a:ext cx="8331200" cy="1372886"/>
          </a:xfrm>
        </p:spPr>
        <p:txBody>
          <a:bodyPr/>
          <a:lstStyle/>
          <a:p>
            <a:r>
              <a:rPr lang="en-US" dirty="0" smtClean="0"/>
              <a:t>The project formerly known as kindle </a:t>
            </a:r>
            <a:r>
              <a:rPr lang="en-US" dirty="0" err="1" smtClean="0"/>
              <a:t>forkbomb</a:t>
            </a:r>
            <a:endParaRPr lang="en-US" dirty="0"/>
          </a:p>
        </p:txBody>
      </p:sp>
      <p:sp>
        <p:nvSpPr>
          <p:cNvPr id="3" name="Subtitle 2"/>
          <p:cNvSpPr>
            <a:spLocks noGrp="1"/>
          </p:cNvSpPr>
          <p:nvPr>
            <p:ph type="subTitle" idx="1"/>
          </p:nvPr>
        </p:nvSpPr>
        <p:spPr/>
        <p:txBody>
          <a:bodyPr/>
          <a:lstStyle/>
          <a:p>
            <a:r>
              <a:rPr lang="en-US" dirty="0" smtClean="0">
                <a:hlinkClick r:id="rId2"/>
              </a:rPr>
              <a:t>http://uuuuuuuntitled.com/</a:t>
            </a:r>
            <a:endParaRPr lang="en-US" dirty="0"/>
          </a:p>
        </p:txBody>
      </p:sp>
    </p:spTree>
    <p:extLst>
      <p:ext uri="{BB962C8B-B14F-4D97-AF65-F5344CB8AC3E}">
        <p14:creationId xmlns:p14="http://schemas.microsoft.com/office/powerpoint/2010/main" val="339470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93166"/>
            <a:ext cx="8331200" cy="3174034"/>
          </a:xfrm>
        </p:spPr>
        <p:txBody>
          <a:bodyPr/>
          <a:lstStyle/>
          <a:p>
            <a:pPr algn="l"/>
            <a:r>
              <a:rPr lang="en-US" sz="2800" dirty="0"/>
              <a:t>”… one cannot tamper” with the form of the book ”without </a:t>
            </a:r>
            <a:r>
              <a:rPr lang="en-US" sz="2800" dirty="0" smtClean="0"/>
              <a:t>disturbing everything </a:t>
            </a:r>
            <a:r>
              <a:rPr lang="en-US" sz="2800" dirty="0"/>
              <a:t>else …” (Jacques Derrida</a:t>
            </a:r>
            <a:r>
              <a:rPr lang="en-US" sz="2800" dirty="0" smtClean="0"/>
              <a:t>)</a:t>
            </a:r>
            <a:br>
              <a:rPr lang="en-US" sz="2800" dirty="0" smtClean="0"/>
            </a:br>
            <a:r>
              <a:rPr lang="en-US" sz="2800" dirty="0"/>
              <a:t/>
            </a:r>
            <a:br>
              <a:rPr lang="en-US" sz="2800" dirty="0"/>
            </a:br>
            <a:r>
              <a:rPr lang="en-US" sz="2800" dirty="0"/>
              <a:t>”</a:t>
            </a:r>
            <a:r>
              <a:rPr lang="en-US" sz="2800" dirty="0" err="1"/>
              <a:t>wellllllll</a:t>
            </a:r>
            <a:r>
              <a:rPr lang="en-US" sz="2800" dirty="0"/>
              <a:t> we all said how </a:t>
            </a:r>
            <a:r>
              <a:rPr lang="en-US" sz="2800" dirty="0" err="1"/>
              <a:t>pornstars</a:t>
            </a:r>
            <a:r>
              <a:rPr lang="en-US" sz="2800" dirty="0"/>
              <a:t> were bad actors but I think </a:t>
            </a:r>
            <a:r>
              <a:rPr lang="en-US" sz="2800" dirty="0" smtClean="0"/>
              <a:t>we found </a:t>
            </a:r>
            <a:r>
              <a:rPr lang="en-US" sz="2800" dirty="0" err="1"/>
              <a:t>somthing</a:t>
            </a:r>
            <a:r>
              <a:rPr lang="en-US" sz="2800" dirty="0"/>
              <a:t> worse” (</a:t>
            </a:r>
            <a:r>
              <a:rPr lang="en-US" sz="2800" dirty="0" err="1"/>
              <a:t>Tahir</a:t>
            </a:r>
            <a:r>
              <a:rPr lang="en-US" sz="2800" dirty="0"/>
              <a:t> in </a:t>
            </a:r>
            <a:r>
              <a:rPr lang="en-US" sz="2800" i="1" dirty="0" err="1"/>
              <a:t>Rrixxx</a:t>
            </a:r>
            <a:r>
              <a:rPr lang="en-US" sz="2800" i="1" dirty="0"/>
              <a:t> </a:t>
            </a:r>
            <a:r>
              <a:rPr lang="en-US" sz="2800" i="1" dirty="0" err="1"/>
              <a:t>Kokuzno</a:t>
            </a:r>
            <a:r>
              <a:rPr lang="en-US" sz="2800" i="1" dirty="0"/>
              <a:t>: David </a:t>
            </a:r>
            <a:r>
              <a:rPr lang="en-US" sz="2800" i="1" dirty="0" smtClean="0"/>
              <a:t>was</a:t>
            </a:r>
            <a:r>
              <a:rPr lang="en-US" sz="2800" dirty="0" smtClean="0"/>
              <a:t>, published </a:t>
            </a:r>
            <a:r>
              <a:rPr lang="en-US" sz="2800" dirty="0"/>
              <a:t>by </a:t>
            </a:r>
            <a:r>
              <a:rPr lang="en-US" sz="2800" dirty="0" err="1"/>
              <a:t>Ubermorgen.com</a:t>
            </a:r>
            <a:r>
              <a:rPr lang="en-US" sz="2800" dirty="0"/>
              <a:t> through Amazon)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577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86734"/>
            <a:ext cx="8331200" cy="1372886"/>
          </a:xfrm>
        </p:spPr>
        <p:txBody>
          <a:bodyPr/>
          <a:lstStyle/>
          <a:p>
            <a:r>
              <a:rPr lang="en-US" sz="4400" dirty="0" smtClean="0"/>
              <a:t>Stephanie Barber, Night Moves</a:t>
            </a:r>
            <a:endParaRPr lang="en-US" sz="4400" dirty="0"/>
          </a:p>
        </p:txBody>
      </p:sp>
      <p:sp>
        <p:nvSpPr>
          <p:cNvPr id="3" name="Subtitle 2"/>
          <p:cNvSpPr>
            <a:spLocks noGrp="1"/>
          </p:cNvSpPr>
          <p:nvPr>
            <p:ph type="subTitle" idx="1"/>
          </p:nvPr>
        </p:nvSpPr>
        <p:spPr>
          <a:xfrm>
            <a:off x="1828800" y="5939194"/>
            <a:ext cx="6502399" cy="914400"/>
          </a:xfrm>
        </p:spPr>
        <p:txBody>
          <a:bodyPr/>
          <a:lstStyle/>
          <a:p>
            <a:r>
              <a:rPr lang="en-US" sz="2400" dirty="0" smtClean="0">
                <a:hlinkClick r:id="rId2"/>
              </a:rPr>
              <a:t>http://poetry.rapgenius.com/Stephanie-barber-night-moves-annotated</a:t>
            </a:r>
            <a:endParaRPr lang="en-US" sz="2400" dirty="0"/>
          </a:p>
        </p:txBody>
      </p:sp>
      <p:pic>
        <p:nvPicPr>
          <p:cNvPr id="4" name="Picture 3"/>
          <p:cNvPicPr>
            <a:picLocks noChangeAspect="1"/>
          </p:cNvPicPr>
          <p:nvPr/>
        </p:nvPicPr>
        <p:blipFill>
          <a:blip r:embed="rId3"/>
          <a:stretch>
            <a:fillRect/>
          </a:stretch>
        </p:blipFill>
        <p:spPr>
          <a:xfrm>
            <a:off x="2868592" y="2157553"/>
            <a:ext cx="5249763" cy="3289305"/>
          </a:xfrm>
          <a:prstGeom prst="rect">
            <a:avLst/>
          </a:prstGeom>
        </p:spPr>
      </p:pic>
    </p:spTree>
    <p:extLst>
      <p:ext uri="{BB962C8B-B14F-4D97-AF65-F5344CB8AC3E}">
        <p14:creationId xmlns:p14="http://schemas.microsoft.com/office/powerpoint/2010/main" val="2608200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855310" y="2298861"/>
            <a:ext cx="8449380" cy="3022278"/>
          </a:xfrm>
          <a:prstGeom prst="rect">
            <a:avLst/>
          </a:prstGeom>
        </p:spPr>
      </p:pic>
    </p:spTree>
    <p:extLst>
      <p:ext uri="{BB962C8B-B14F-4D97-AF65-F5344CB8AC3E}">
        <p14:creationId xmlns:p14="http://schemas.microsoft.com/office/powerpoint/2010/main" val="279610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079500" y="0"/>
            <a:ext cx="7990529" cy="7620000"/>
          </a:xfrm>
          <a:prstGeom prst="rect">
            <a:avLst/>
          </a:prstGeom>
        </p:spPr>
      </p:pic>
    </p:spTree>
    <p:extLst>
      <p:ext uri="{BB962C8B-B14F-4D97-AF65-F5344CB8AC3E}">
        <p14:creationId xmlns:p14="http://schemas.microsoft.com/office/powerpoint/2010/main" val="1188122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7364"/>
            <a:ext cx="8331200" cy="1219199"/>
          </a:xfrm>
        </p:spPr>
        <p:txBody>
          <a:bodyPr/>
          <a:lstStyle/>
          <a:p>
            <a:r>
              <a:rPr lang="en-US" dirty="0" smtClean="0"/>
              <a:t>Philip M. Parker</a:t>
            </a:r>
            <a:endParaRPr lang="en-US" dirty="0"/>
          </a:p>
        </p:txBody>
      </p:sp>
      <p:sp>
        <p:nvSpPr>
          <p:cNvPr id="3" name="Subtitle 2"/>
          <p:cNvSpPr>
            <a:spLocks noGrp="1"/>
          </p:cNvSpPr>
          <p:nvPr>
            <p:ph type="subTitle" idx="1"/>
          </p:nvPr>
        </p:nvSpPr>
        <p:spPr>
          <a:xfrm>
            <a:off x="1828800" y="3591364"/>
            <a:ext cx="6502399" cy="914400"/>
          </a:xfrm>
        </p:spPr>
        <p:txBody>
          <a:bodyPr/>
          <a:lstStyle/>
          <a:p>
            <a:r>
              <a:rPr lang="en-US" dirty="0">
                <a:hlinkClick r:id="rId2"/>
              </a:rPr>
              <a:t>http://en.wikipedia.org/wiki/Philip_M.</a:t>
            </a:r>
            <a:r>
              <a:rPr lang="en-US" dirty="0" smtClean="0">
                <a:hlinkClick r:id="rId2"/>
              </a:rPr>
              <a:t>_Parker</a:t>
            </a:r>
            <a:endParaRPr lang="en-US" dirty="0" smtClean="0"/>
          </a:p>
          <a:p>
            <a:endParaRPr lang="en-US" dirty="0" smtClean="0"/>
          </a:p>
          <a:p>
            <a:r>
              <a:rPr lang="en-US" dirty="0">
                <a:hlinkClick r:id="rId3"/>
              </a:rPr>
              <a:t>http://www.amazon.com/s?ie=UTF8&amp;</a:t>
            </a:r>
            <a:r>
              <a:rPr lang="en-US" dirty="0" smtClean="0">
                <a:hlinkClick r:id="rId3"/>
              </a:rPr>
              <a:t>page</a:t>
            </a:r>
            <a:r>
              <a:rPr lang="en-US" dirty="0">
                <a:hlinkClick r:id="rId3"/>
              </a:rPr>
              <a:t>=1&amp;rh=n%3A283155%2Cp_27%3APhilip%20M.%20Parker</a:t>
            </a:r>
            <a:endParaRPr lang="en-US" dirty="0"/>
          </a:p>
        </p:txBody>
      </p:sp>
    </p:spTree>
    <p:extLst>
      <p:ext uri="{BB962C8B-B14F-4D97-AF65-F5344CB8AC3E}">
        <p14:creationId xmlns:p14="http://schemas.microsoft.com/office/powerpoint/2010/main" val="4030847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5627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086100" y="3898900"/>
            <a:ext cx="3987800" cy="1587500"/>
          </a:xfrm>
          <a:prstGeom prst="rect">
            <a:avLst/>
          </a:prstGeom>
        </p:spPr>
      </p:pic>
      <p:pic>
        <p:nvPicPr>
          <p:cNvPr id="5" name="Picture 4"/>
          <p:cNvPicPr>
            <a:picLocks noChangeAspect="1"/>
          </p:cNvPicPr>
          <p:nvPr/>
        </p:nvPicPr>
        <p:blipFill>
          <a:blip r:embed="rId3"/>
          <a:stretch>
            <a:fillRect/>
          </a:stretch>
        </p:blipFill>
        <p:spPr>
          <a:xfrm>
            <a:off x="3390900" y="1388962"/>
            <a:ext cx="3683000" cy="1016000"/>
          </a:xfrm>
          <a:prstGeom prst="rect">
            <a:avLst/>
          </a:prstGeom>
        </p:spPr>
      </p:pic>
    </p:spTree>
    <p:extLst>
      <p:ext uri="{BB962C8B-B14F-4D97-AF65-F5344CB8AC3E}">
        <p14:creationId xmlns:p14="http://schemas.microsoft.com/office/powerpoint/2010/main" val="3407835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009900" y="1981200"/>
            <a:ext cx="4127500" cy="3657600"/>
          </a:xfrm>
          <a:prstGeom prst="rect">
            <a:avLst/>
          </a:prstGeom>
        </p:spPr>
      </p:pic>
    </p:spTree>
    <p:extLst>
      <p:ext uri="{BB962C8B-B14F-4D97-AF65-F5344CB8AC3E}">
        <p14:creationId xmlns:p14="http://schemas.microsoft.com/office/powerpoint/2010/main" val="3832036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Amazon Mechanical Turk</a:t>
            </a:r>
            <a:endParaRPr lang="en-US" dirty="0"/>
          </a:p>
        </p:txBody>
      </p:sp>
      <p:sp>
        <p:nvSpPr>
          <p:cNvPr id="3" name="Subtitle 2"/>
          <p:cNvSpPr>
            <a:spLocks noGrp="1"/>
          </p:cNvSpPr>
          <p:nvPr>
            <p:ph type="subTitle" idx="1"/>
          </p:nvPr>
        </p:nvSpPr>
        <p:spPr/>
        <p:txBody>
          <a:bodyPr/>
          <a:lstStyle/>
          <a:p>
            <a:r>
              <a:rPr lang="en-US" dirty="0">
                <a:hlinkClick r:id="rId2"/>
              </a:rPr>
              <a:t>https://</a:t>
            </a:r>
            <a:r>
              <a:rPr lang="en-US" dirty="0" err="1">
                <a:hlinkClick r:id="rId2"/>
              </a:rPr>
              <a:t>www.mturk.com</a:t>
            </a:r>
            <a:r>
              <a:rPr lang="en-US" dirty="0">
                <a:hlinkClick r:id="rId2"/>
              </a:rPr>
              <a:t>/</a:t>
            </a:r>
            <a:r>
              <a:rPr lang="en-US" dirty="0" err="1">
                <a:hlinkClick r:id="rId2"/>
              </a:rPr>
              <a:t>mturk</a:t>
            </a:r>
            <a:r>
              <a:rPr lang="en-US" dirty="0">
                <a:hlinkClick r:id="rId2"/>
              </a:rPr>
              <a:t>/welcome</a:t>
            </a:r>
            <a:endParaRPr lang="en-US" dirty="0" smtClean="0"/>
          </a:p>
        </p:txBody>
      </p:sp>
    </p:spTree>
    <p:extLst>
      <p:ext uri="{BB962C8B-B14F-4D97-AF65-F5344CB8AC3E}">
        <p14:creationId xmlns:p14="http://schemas.microsoft.com/office/powerpoint/2010/main" val="2673299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Emoji</a:t>
            </a:r>
            <a:r>
              <a:rPr lang="en-US" dirty="0" smtClean="0"/>
              <a:t> Dick</a:t>
            </a:r>
            <a:endParaRPr lang="en-US" dirty="0"/>
          </a:p>
        </p:txBody>
      </p:sp>
      <p:sp>
        <p:nvSpPr>
          <p:cNvPr id="3" name="Subtitle 2"/>
          <p:cNvSpPr>
            <a:spLocks noGrp="1"/>
          </p:cNvSpPr>
          <p:nvPr>
            <p:ph type="subTitle" idx="1"/>
          </p:nvPr>
        </p:nvSpPr>
        <p:spPr/>
        <p:txBody>
          <a:bodyPr/>
          <a:lstStyle/>
          <a:p>
            <a:r>
              <a:rPr lang="en-US" dirty="0">
                <a:hlinkClick r:id="rId2"/>
              </a:rPr>
              <a:t>http://</a:t>
            </a:r>
            <a:r>
              <a:rPr lang="en-US" dirty="0" err="1">
                <a:hlinkClick r:id="rId2"/>
              </a:rPr>
              <a:t>www.emojidick.com</a:t>
            </a:r>
            <a:r>
              <a:rPr lang="en-US" dirty="0">
                <a:hlinkClick r:id="rId2"/>
              </a:rPr>
              <a:t>/</a:t>
            </a:r>
            <a:endParaRPr lang="en-US" dirty="0"/>
          </a:p>
        </p:txBody>
      </p:sp>
    </p:spTree>
    <p:extLst>
      <p:ext uri="{BB962C8B-B14F-4D97-AF65-F5344CB8AC3E}">
        <p14:creationId xmlns:p14="http://schemas.microsoft.com/office/powerpoint/2010/main" val="3911087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Thurston, Of </a:t>
            </a:r>
            <a:r>
              <a:rPr lang="en-US" dirty="0"/>
              <a:t>the Subcontract: Or Principles of Poetic </a:t>
            </a:r>
            <a:r>
              <a:rPr lang="en-US" dirty="0" smtClean="0"/>
              <a:t>Right (2014)</a:t>
            </a:r>
          </a:p>
        </p:txBody>
      </p:sp>
      <p:pic>
        <p:nvPicPr>
          <p:cNvPr id="4" name="Picture 3"/>
          <p:cNvPicPr>
            <a:picLocks noChangeAspect="1"/>
          </p:cNvPicPr>
          <p:nvPr/>
        </p:nvPicPr>
        <p:blipFill>
          <a:blip r:embed="rId2"/>
          <a:stretch>
            <a:fillRect/>
          </a:stretch>
        </p:blipFill>
        <p:spPr>
          <a:xfrm>
            <a:off x="3810000" y="1073150"/>
            <a:ext cx="2540000" cy="2730500"/>
          </a:xfrm>
          <a:prstGeom prst="rect">
            <a:avLst/>
          </a:prstGeom>
        </p:spPr>
      </p:pic>
    </p:spTree>
    <p:extLst>
      <p:ext uri="{BB962C8B-B14F-4D97-AF65-F5344CB8AC3E}">
        <p14:creationId xmlns:p14="http://schemas.microsoft.com/office/powerpoint/2010/main" val="3051838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9828"/>
            <a:ext cx="8331200" cy="3807371"/>
          </a:xfrm>
        </p:spPr>
        <p:txBody>
          <a:bodyPr/>
          <a:lstStyle/>
          <a:p>
            <a:pPr algn="l"/>
            <a:r>
              <a:rPr lang="en-US" sz="4000" dirty="0" smtClean="0"/>
              <a:t>Choose two works from the Electronic Literature Collection, either </a:t>
            </a:r>
            <a:r>
              <a:rPr lang="en-US" sz="4000" dirty="0" err="1" smtClean="0"/>
              <a:t>volume.</a:t>
            </a:r>
            <a:r>
              <a:rPr lang="en-US" sz="4000" dirty="0" err="1" smtClean="0">
                <a:hlinkClick r:id="rId2"/>
              </a:rPr>
              <a:t>http</a:t>
            </a:r>
            <a:r>
              <a:rPr lang="en-US" sz="4000" dirty="0" smtClean="0">
                <a:hlinkClick r:id="rId2"/>
              </a:rPr>
              <a:t>://collection.eliterature.org</a:t>
            </a:r>
            <a:br>
              <a:rPr lang="en-US" sz="4000" dirty="0" smtClean="0">
                <a:hlinkClick r:id="rId2"/>
              </a:rPr>
            </a:br>
            <a:r>
              <a:rPr lang="en-US" sz="4000" dirty="0" smtClean="0">
                <a:hlinkClick r:id="rId2"/>
              </a:rPr>
              <a:t/>
            </a:r>
            <a:br>
              <a:rPr lang="en-US" sz="4000" dirty="0" smtClean="0">
                <a:hlinkClick r:id="rId2"/>
              </a:rPr>
            </a:br>
            <a:r>
              <a:rPr lang="en-US" sz="4000" dirty="0" smtClean="0"/>
              <a:t>Critically describe the works. Use any theory and method</a:t>
            </a:r>
            <a:r>
              <a:rPr lang="en-US" sz="4000" dirty="0"/>
              <a:t> </a:t>
            </a:r>
            <a:r>
              <a:rPr lang="en-US" sz="4000" dirty="0" smtClean="0"/>
              <a:t>you choose.</a:t>
            </a:r>
            <a:br>
              <a:rPr lang="en-US" sz="4000" dirty="0" smtClean="0"/>
            </a:br>
            <a:r>
              <a:rPr lang="en-US" sz="4000" dirty="0" smtClean="0"/>
              <a:t/>
            </a:r>
            <a:br>
              <a:rPr lang="en-US" sz="4000" dirty="0" smtClean="0"/>
            </a:br>
            <a:r>
              <a:rPr lang="en-US" sz="4000" dirty="0" smtClean="0"/>
              <a:t>Work with a partner, someone new.</a:t>
            </a:r>
            <a:br>
              <a:rPr lang="en-US" sz="4000" dirty="0" smtClean="0"/>
            </a:br>
            <a:r>
              <a:rPr lang="en-US" sz="4000" dirty="0" smtClean="0"/>
              <a:t>Plan a 10 minute presentation.</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4931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09898"/>
            <a:ext cx="8331200" cy="3350229"/>
          </a:xfrm>
        </p:spPr>
        <p:txBody>
          <a:bodyPr/>
          <a:lstStyle/>
          <a:p>
            <a:pPr algn="l"/>
            <a:r>
              <a:rPr lang="en-US" sz="2800" b="1" dirty="0" smtClean="0"/>
              <a:t>Poem 0.04</a:t>
            </a:r>
            <a:r>
              <a:rPr lang="en-US" sz="2800" dirty="0" smtClean="0"/>
              <a:t/>
            </a:r>
            <a:br>
              <a:rPr lang="en-US" sz="2800" dirty="0" smtClean="0"/>
            </a:br>
            <a:r>
              <a:rPr lang="en-US" sz="2800" dirty="0"/>
              <a:t/>
            </a:r>
            <a:br>
              <a:rPr lang="en-US" sz="2800" dirty="0"/>
            </a:br>
            <a:r>
              <a:rPr lang="en-US" sz="2800" dirty="0" smtClean="0"/>
              <a:t>Am </a:t>
            </a:r>
            <a:r>
              <a:rPr lang="en-US" sz="2800" dirty="0"/>
              <a:t>I blind, or maybe dumb?</a:t>
            </a:r>
            <a:br>
              <a:rPr lang="en-US" sz="2800" dirty="0"/>
            </a:br>
            <a:r>
              <a:rPr lang="en-US" sz="2800" dirty="0" smtClean="0"/>
              <a:t/>
            </a:r>
            <a:br>
              <a:rPr lang="en-US" sz="2800" dirty="0" smtClean="0"/>
            </a:br>
            <a:r>
              <a:rPr lang="en-US" sz="2800" dirty="0" smtClean="0"/>
              <a:t>To </a:t>
            </a:r>
            <a:r>
              <a:rPr lang="en-US" sz="2800" dirty="0"/>
              <a:t>see TWO cents has made me numb.</a:t>
            </a:r>
            <a:br>
              <a:rPr lang="en-US" sz="2800" dirty="0"/>
            </a:br>
            <a:r>
              <a:rPr lang="en-US" sz="2800" dirty="0" smtClean="0"/>
              <a:t/>
            </a:r>
            <a:br>
              <a:rPr lang="en-US" sz="2800" dirty="0" smtClean="0"/>
            </a:br>
            <a:r>
              <a:rPr lang="en-US" sz="2800" dirty="0" smtClean="0"/>
              <a:t>Would </a:t>
            </a:r>
            <a:r>
              <a:rPr lang="en-US" sz="2800" dirty="0"/>
              <a:t>you do work for this measly amount?</a:t>
            </a:r>
            <a:br>
              <a:rPr lang="en-US" sz="2800" dirty="0"/>
            </a:br>
            <a:r>
              <a:rPr lang="en-US" sz="2800" dirty="0"/>
              <a:t>Would you take it seriously, would it even</a:t>
            </a:r>
            <a:br>
              <a:rPr lang="en-US" sz="2800" dirty="0"/>
            </a:br>
            <a:r>
              <a:rPr lang="en-US" sz="2800" dirty="0"/>
              <a:t>count.</a:t>
            </a:r>
            <a:br>
              <a:rPr lang="en-US" sz="2800" dirty="0"/>
            </a:br>
            <a:r>
              <a:rPr lang="en-US" sz="2800" dirty="0" smtClean="0"/>
              <a:t/>
            </a:r>
            <a:br>
              <a:rPr lang="en-US" sz="2800" dirty="0" smtClean="0"/>
            </a:br>
            <a:r>
              <a:rPr lang="en-US" sz="2800" dirty="0" smtClean="0"/>
              <a:t>This </a:t>
            </a:r>
            <a:r>
              <a:rPr lang="en-US" sz="2800" dirty="0"/>
              <a:t>is insulting in so many ways.</a:t>
            </a:r>
            <a:endParaRPr lang="en-US" sz="2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5848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304800" y="6705600"/>
            <a:ext cx="9626599" cy="685799"/>
          </a:xfrm>
          <a:prstGeom prst="rect">
            <a:avLst/>
          </a:prstGeom>
        </p:spPr>
        <p:txBody>
          <a:bodyPr lIns="38100" tIns="38100" rIns="38100" bIns="38100" anchor="t" anchorCtr="0">
            <a:noAutofit/>
          </a:bodyPr>
          <a:lstStyle/>
          <a:p>
            <a:pPr algn="ctr" rtl="0">
              <a:lnSpc>
                <a:spcPct val="100000"/>
              </a:lnSpc>
              <a:spcBef>
                <a:spcPts val="0"/>
              </a:spcBef>
              <a:buNone/>
            </a:pPr>
            <a:r>
              <a:rPr lang="en-US" sz="3200">
                <a:solidFill>
                  <a:srgbClr val="999999"/>
                </a:solidFill>
                <a:latin typeface="Arial"/>
                <a:ea typeface="Arial"/>
                <a:cs typeface="Arial"/>
                <a:sym typeface="Arial"/>
              </a:rPr>
              <a:t>ASCII Table</a:t>
            </a:r>
          </a:p>
        </p:txBody>
      </p:sp>
      <p:pic>
        <p:nvPicPr>
          <p:cNvPr id="39" name="Shape 39"/>
          <p:cNvPicPr preferRelativeResize="0"/>
          <p:nvPr/>
        </p:nvPicPr>
        <p:blipFill>
          <a:blip r:embed="rId3"/>
          <a:stretch>
            <a:fillRect/>
          </a:stretch>
        </p:blipFill>
        <p:spPr>
          <a:xfrm>
            <a:off x="2432375" y="381000"/>
            <a:ext cx="52952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909325" y="3048000"/>
            <a:ext cx="8400049" cy="2230800"/>
          </a:xfrm>
          <a:prstGeom prst="rect">
            <a:avLst/>
          </a:prstGeom>
        </p:spPr>
        <p:txBody>
          <a:bodyPr lIns="38100" tIns="38100" rIns="38100" bIns="38100" anchor="t" anchorCtr="0">
            <a:noAutofit/>
          </a:bodyPr>
          <a:lstStyle/>
          <a:p>
            <a:pPr algn="ctr" rtl="0">
              <a:lnSpc>
                <a:spcPct val="100000"/>
              </a:lnSpc>
              <a:spcBef>
                <a:spcPts val="0"/>
              </a:spcBef>
              <a:buNone/>
            </a:pPr>
            <a:r>
              <a:rPr lang="en-US" sz="4800" dirty="0" err="1">
                <a:solidFill>
                  <a:srgbClr val="333333"/>
                </a:solidFill>
                <a:latin typeface="Arial"/>
                <a:ea typeface="Arial"/>
                <a:cs typeface="Arial"/>
                <a:sym typeface="Arial"/>
              </a:rPr>
              <a:t>Vuk</a:t>
            </a:r>
            <a:r>
              <a:rPr lang="en-US" sz="4800" dirty="0">
                <a:solidFill>
                  <a:srgbClr val="333333"/>
                </a:solidFill>
                <a:latin typeface="Arial"/>
                <a:ea typeface="Arial"/>
                <a:cs typeface="Arial"/>
                <a:sym typeface="Arial"/>
              </a:rPr>
              <a:t> </a:t>
            </a:r>
            <a:r>
              <a:rPr lang="en-US" sz="4800" dirty="0" err="1">
                <a:solidFill>
                  <a:srgbClr val="333333"/>
                </a:solidFill>
                <a:latin typeface="Arial"/>
                <a:ea typeface="Arial"/>
                <a:cs typeface="Arial"/>
                <a:sym typeface="Arial"/>
              </a:rPr>
              <a:t>Cosic</a:t>
            </a:r>
            <a:r>
              <a:rPr lang="en-US" sz="4800" dirty="0">
                <a:solidFill>
                  <a:srgbClr val="333333"/>
                </a:solidFill>
                <a:latin typeface="Arial"/>
                <a:ea typeface="Arial"/>
                <a:cs typeface="Arial"/>
                <a:sym typeface="Arial"/>
              </a:rPr>
              <a:t>, </a:t>
            </a:r>
            <a:r>
              <a:rPr lang="en-US" sz="4800" u="sng" dirty="0">
                <a:solidFill>
                  <a:srgbClr val="999999"/>
                </a:solidFill>
                <a:latin typeface="Arial"/>
                <a:ea typeface="Arial"/>
                <a:cs typeface="Arial"/>
                <a:sym typeface="Arial"/>
                <a:hlinkClick r:id="rId3"/>
              </a:rPr>
              <a:t>Deep ASCII</a:t>
            </a:r>
            <a:r>
              <a:rPr lang="en-US" sz="4800" dirty="0">
                <a:solidFill>
                  <a:srgbClr val="333333"/>
                </a:solidFill>
                <a:latin typeface="Arial"/>
                <a:ea typeface="Arial"/>
                <a:cs typeface="Arial"/>
                <a:sym typeface="Arial"/>
              </a:rPr>
              <a:t> </a:t>
            </a:r>
            <a:endParaRPr sz="4800" dirty="0">
              <a:solidFill>
                <a:srgbClr val="333333"/>
              </a:solidFill>
              <a:latin typeface="Arial"/>
              <a:ea typeface="Arial"/>
              <a:cs typeface="Arial"/>
              <a:sym typeface="Arial"/>
            </a:endParaRPr>
          </a:p>
        </p:txBody>
      </p:sp>
      <p:sp>
        <p:nvSpPr>
          <p:cNvPr id="65" name="Shape 65"/>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a:lnSpc>
                <a:spcPct val="100000"/>
              </a:lnSpc>
              <a:spcBef>
                <a:spcPts val="0"/>
              </a:spcBef>
              <a:buNone/>
            </a:pPr>
            <a:r>
              <a:rPr lang="en-US" sz="3200">
                <a:solidFill>
                  <a:srgbClr val="999999"/>
                </a:solidFill>
                <a:latin typeface="Arial"/>
                <a:ea typeface="Arial"/>
                <a:cs typeface="Arial"/>
                <a:sym typeface="Arial"/>
              </a:rPr>
              <a:t> </a:t>
            </a:r>
          </a:p>
        </p:txBody>
      </p:sp>
      <p:pic>
        <p:nvPicPr>
          <p:cNvPr id="2" name="Picture 1"/>
          <p:cNvPicPr>
            <a:picLocks noChangeAspect="1"/>
          </p:cNvPicPr>
          <p:nvPr/>
        </p:nvPicPr>
        <p:blipFill>
          <a:blip r:embed="rId4"/>
          <a:stretch>
            <a:fillRect/>
          </a:stretch>
        </p:blipFill>
        <p:spPr>
          <a:xfrm>
            <a:off x="3708400" y="800100"/>
            <a:ext cx="2730500" cy="200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a:stretch>
            <a:fillRect/>
          </a:stretch>
        </p:blipFill>
        <p:spPr>
          <a:xfrm>
            <a:off x="1905000" y="2336800"/>
            <a:ext cx="6350000" cy="2933700"/>
          </a:xfrm>
          <a:prstGeom prst="rect">
            <a:avLst/>
          </a:prstGeom>
        </p:spPr>
      </p:pic>
      <p:sp>
        <p:nvSpPr>
          <p:cNvPr id="4" name="Shape 64"/>
          <p:cNvSpPr txBox="1">
            <a:spLocks/>
          </p:cNvSpPr>
          <p:nvPr/>
        </p:nvSpPr>
        <p:spPr>
          <a:xfrm>
            <a:off x="909325" y="1221400"/>
            <a:ext cx="8400049" cy="2230800"/>
          </a:xfrm>
          <a:prstGeom prst="rect">
            <a:avLst/>
          </a:prstGeom>
        </p:spPr>
        <p:txBody>
          <a:bodyPr lIns="38100" tIns="38100" rIns="38100" bIns="381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US" sz="3600" dirty="0" smtClean="0">
                <a:solidFill>
                  <a:srgbClr val="333333"/>
                </a:solidFill>
              </a:rPr>
              <a:t>Knowlton, Studies in Perception, 1966</a:t>
            </a:r>
            <a:endParaRPr lang="en-US" sz="3600" dirty="0">
              <a:solidFill>
                <a:srgbClr val="333333"/>
              </a:solidFill>
            </a:endParaRPr>
          </a:p>
        </p:txBody>
      </p:sp>
    </p:spTree>
    <p:extLst>
      <p:ext uri="{BB962C8B-B14F-4D97-AF65-F5344CB8AC3E}">
        <p14:creationId xmlns:p14="http://schemas.microsoft.com/office/powerpoint/2010/main" val="2573636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6761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0785"/>
            <a:ext cx="8331200" cy="3671747"/>
          </a:xfrm>
        </p:spPr>
        <p:txBody>
          <a:bodyPr/>
          <a:lstStyle/>
          <a:p>
            <a:r>
              <a:rPr lang="en-US" dirty="0" smtClean="0"/>
              <a:t>Event </a:t>
            </a:r>
            <a:r>
              <a:rPr lang="en-US" dirty="0" smtClean="0">
                <a:latin typeface="Wingdings"/>
                <a:ea typeface="Wingdings"/>
                <a:cs typeface="Wingdings"/>
                <a:sym typeface="Wingdings"/>
              </a:rPr>
              <a:t> </a:t>
            </a:r>
            <a:br>
              <a:rPr lang="en-US" dirty="0" smtClean="0">
                <a:latin typeface="Wingdings"/>
                <a:ea typeface="Wingdings"/>
                <a:cs typeface="Wingdings"/>
                <a:sym typeface="Wingdings"/>
              </a:rPr>
            </a:br>
            <a:r>
              <a:rPr lang="en-US" dirty="0" smtClean="0"/>
              <a:t>Process </a:t>
            </a:r>
            <a:r>
              <a:rPr lang="en-US" dirty="0" smtClean="0">
                <a:latin typeface="Wingdings"/>
                <a:ea typeface="Wingdings"/>
                <a:cs typeface="Wingdings"/>
                <a:sym typeface="Wingdings"/>
              </a:rPr>
              <a:t> </a:t>
            </a:r>
            <a:br>
              <a:rPr lang="en-US" dirty="0" smtClean="0">
                <a:latin typeface="Wingdings"/>
                <a:ea typeface="Wingdings"/>
                <a:cs typeface="Wingdings"/>
                <a:sym typeface="Wingdings"/>
              </a:rPr>
            </a:br>
            <a:r>
              <a:rPr lang="en-US" dirty="0" smtClean="0"/>
              <a:t>Sites of embodiment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6465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39494"/>
            <a:ext cx="8331200" cy="3527705"/>
          </a:xfrm>
        </p:spPr>
        <p:txBody>
          <a:bodyPr/>
          <a:lstStyle/>
          <a:p>
            <a:r>
              <a:rPr lang="en-US" dirty="0" smtClean="0"/>
              <a:t>“The </a:t>
            </a:r>
            <a:r>
              <a:rPr lang="en-US" dirty="0"/>
              <a:t>body not as a site of inscription but </a:t>
            </a:r>
            <a:r>
              <a:rPr lang="en-US" dirty="0" smtClean="0"/>
              <a:t>as </a:t>
            </a:r>
            <a:r>
              <a:rPr lang="en-US" dirty="0"/>
              <a:t>a medium for the manifestation of remote agents</a:t>
            </a:r>
            <a:r>
              <a:rPr lang="en-US" dirty="0" smtClean="0"/>
              <a:t>.” - </a:t>
            </a:r>
            <a:r>
              <a:rPr lang="en-US" dirty="0" err="1" smtClean="0"/>
              <a:t>Stelarc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268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909325" y="1125316"/>
            <a:ext cx="8400049" cy="4153484"/>
          </a:xfrm>
          <a:prstGeom prst="rect">
            <a:avLst/>
          </a:prstGeom>
        </p:spPr>
        <p:txBody>
          <a:bodyPr lIns="38100" tIns="38100" rIns="38100" bIns="38100" anchor="t" anchorCtr="0">
            <a:noAutofit/>
          </a:bodyPr>
          <a:lstStyle/>
          <a:p>
            <a:r>
              <a:rPr lang="en-US" sz="4400" dirty="0" smtClean="0">
                <a:solidFill>
                  <a:srgbClr val="333333"/>
                </a:solidFill>
                <a:latin typeface="Arial"/>
                <a:ea typeface="Arial"/>
                <a:cs typeface="Arial"/>
                <a:sym typeface="Arial"/>
              </a:rPr>
              <a:t>Jason Nelson</a:t>
            </a:r>
            <a:br>
              <a:rPr lang="en-US" sz="4400" dirty="0" smtClean="0">
                <a:solidFill>
                  <a:srgbClr val="333333"/>
                </a:solidFill>
                <a:latin typeface="Arial"/>
                <a:ea typeface="Arial"/>
                <a:cs typeface="Arial"/>
                <a:sym typeface="Arial"/>
              </a:rPr>
            </a:br>
            <a:r>
              <a:rPr lang="en-US" sz="4400" dirty="0" smtClean="0">
                <a:solidFill>
                  <a:srgbClr val="333333"/>
                </a:solidFill>
                <a:latin typeface="Arial"/>
                <a:ea typeface="Arial"/>
                <a:cs typeface="Arial"/>
                <a:sym typeface="Arial"/>
              </a:rPr>
              <a:t> </a:t>
            </a:r>
            <a:r>
              <a:rPr lang="en-US" sz="3200" u="sng" dirty="0" smtClean="0">
                <a:solidFill>
                  <a:srgbClr val="999999"/>
                </a:solidFill>
                <a:latin typeface="Arial"/>
                <a:ea typeface="Arial"/>
                <a:cs typeface="Arial"/>
                <a:sym typeface="Arial"/>
                <a:hlinkClick r:id="rId3"/>
              </a:rPr>
              <a:t>http://www.secrettechnology.com/evilmascot/mascotmascot.html</a:t>
            </a:r>
            <a:r>
              <a:rPr lang="en-US" sz="3200" u="sng" dirty="0">
                <a:solidFill>
                  <a:srgbClr val="999999"/>
                </a:solidFill>
              </a:rPr>
              <a:t/>
            </a:r>
            <a:br>
              <a:rPr lang="en-US" sz="3200" u="sng" dirty="0">
                <a:solidFill>
                  <a:srgbClr val="999999"/>
                </a:solidFill>
              </a:rPr>
            </a:br>
            <a:r>
              <a:rPr lang="en-US" sz="3200" u="sng" dirty="0" smtClean="0">
                <a:solidFill>
                  <a:srgbClr val="999999"/>
                </a:solidFill>
              </a:rPr>
              <a:t/>
            </a:r>
            <a:br>
              <a:rPr lang="en-US" sz="3200" u="sng" dirty="0" smtClean="0">
                <a:solidFill>
                  <a:srgbClr val="999999"/>
                </a:solidFill>
              </a:rPr>
            </a:br>
            <a:r>
              <a:rPr lang="en-US" sz="3200" u="sng" dirty="0" smtClean="0">
                <a:solidFill>
                  <a:srgbClr val="999999"/>
                </a:solidFill>
                <a:hlinkClick r:id="rId4"/>
              </a:rPr>
              <a:t>http</a:t>
            </a:r>
            <a:r>
              <a:rPr lang="en-US" sz="3200" u="sng" dirty="0">
                <a:solidFill>
                  <a:srgbClr val="999999"/>
                </a:solidFill>
                <a:hlinkClick r:id="rId4"/>
              </a:rPr>
              <a:t>://www.secrettechnology.com/between/between.html</a:t>
            </a:r>
            <a:r>
              <a:rPr lang="en-US" sz="4800" dirty="0">
                <a:solidFill>
                  <a:srgbClr val="333333"/>
                </a:solidFill>
                <a:sym typeface="Arial"/>
                <a:hlinkClick r:id="rId4"/>
              </a:rPr>
              <a:t> </a:t>
            </a:r>
            <a:endParaRPr sz="4800" dirty="0">
              <a:solidFill>
                <a:srgbClr val="333333"/>
              </a:solidFill>
              <a:latin typeface="Arial"/>
              <a:ea typeface="Arial"/>
              <a:cs typeface="Arial"/>
              <a:sym typeface="Arial"/>
            </a:endParaRPr>
          </a:p>
        </p:txBody>
      </p:sp>
      <p:sp>
        <p:nvSpPr>
          <p:cNvPr id="65" name="Shape 65"/>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a:lnSpc>
                <a:spcPct val="100000"/>
              </a:lnSpc>
              <a:spcBef>
                <a:spcPts val="0"/>
              </a:spcBef>
              <a:buNone/>
            </a:pPr>
            <a:r>
              <a:rPr lang="en-US" sz="3200">
                <a:solidFill>
                  <a:srgbClr val="999999"/>
                </a:solidFill>
                <a:latin typeface="Arial"/>
                <a:ea typeface="Arial"/>
                <a:cs typeface="Arial"/>
                <a:sym typeface="Arial"/>
              </a:rPr>
              <a:t> </a:t>
            </a:r>
          </a:p>
        </p:txBody>
      </p:sp>
    </p:spTree>
    <p:extLst>
      <p:ext uri="{BB962C8B-B14F-4D97-AF65-F5344CB8AC3E}">
        <p14:creationId xmlns:p14="http://schemas.microsoft.com/office/powerpoint/2010/main" val="2884920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909325" y="1125316"/>
            <a:ext cx="8400049" cy="4153484"/>
          </a:xfrm>
          <a:prstGeom prst="rect">
            <a:avLst/>
          </a:prstGeom>
        </p:spPr>
        <p:txBody>
          <a:bodyPr lIns="38100" tIns="38100" rIns="38100" bIns="38100" anchor="t" anchorCtr="0">
            <a:noAutofit/>
          </a:bodyPr>
          <a:lstStyle/>
          <a:p>
            <a:r>
              <a:rPr lang="en-US" sz="4400" dirty="0" smtClean="0">
                <a:solidFill>
                  <a:srgbClr val="333333"/>
                </a:solidFill>
                <a:latin typeface="Arial"/>
                <a:ea typeface="Arial"/>
                <a:cs typeface="Arial"/>
                <a:sym typeface="Arial"/>
              </a:rPr>
              <a:t>Stephanie Strickland </a:t>
            </a:r>
            <a:br>
              <a:rPr lang="en-US" sz="4400" dirty="0" smtClean="0">
                <a:solidFill>
                  <a:srgbClr val="333333"/>
                </a:solidFill>
                <a:latin typeface="Arial"/>
                <a:ea typeface="Arial"/>
                <a:cs typeface="Arial"/>
                <a:sym typeface="Arial"/>
              </a:rPr>
            </a:br>
            <a:r>
              <a:rPr lang="en-US" sz="4400" dirty="0"/>
              <a:t/>
            </a:r>
            <a:br>
              <a:rPr lang="en-US" sz="4400" dirty="0"/>
            </a:br>
            <a:r>
              <a:rPr lang="en-US" sz="3200" u="sng" dirty="0" smtClean="0">
                <a:solidFill>
                  <a:srgbClr val="999999"/>
                </a:solidFill>
                <a:hlinkClick r:id="rId3"/>
              </a:rPr>
              <a:t>http</a:t>
            </a:r>
            <a:r>
              <a:rPr lang="en-US" sz="3200" u="sng" dirty="0">
                <a:solidFill>
                  <a:srgbClr val="999999"/>
                </a:solidFill>
                <a:hlinkClick r:id="rId3"/>
              </a:rPr>
              <a:t>://</a:t>
            </a:r>
            <a:r>
              <a:rPr lang="en-US" sz="3200" u="sng" dirty="0" err="1">
                <a:solidFill>
                  <a:srgbClr val="999999"/>
                </a:solidFill>
                <a:hlinkClick r:id="rId3"/>
              </a:rPr>
              <a:t>collection.eliterature.org</a:t>
            </a:r>
            <a:r>
              <a:rPr lang="en-US" sz="3200" u="sng" dirty="0">
                <a:solidFill>
                  <a:srgbClr val="999999"/>
                </a:solidFill>
                <a:hlinkClick r:id="rId3"/>
              </a:rPr>
              <a:t>/2/works/</a:t>
            </a:r>
            <a:r>
              <a:rPr lang="en-US" sz="3200" u="sng" dirty="0" err="1">
                <a:solidFill>
                  <a:srgbClr val="999999"/>
                </a:solidFill>
                <a:hlinkClick r:id="rId3"/>
              </a:rPr>
              <a:t>strickland_slippingglimpse.html</a:t>
            </a:r>
            <a:endParaRPr sz="4800" dirty="0">
              <a:solidFill>
                <a:srgbClr val="333333"/>
              </a:solidFill>
              <a:latin typeface="Arial"/>
              <a:ea typeface="Arial"/>
              <a:cs typeface="Arial"/>
              <a:sym typeface="Arial"/>
            </a:endParaRPr>
          </a:p>
        </p:txBody>
      </p:sp>
      <p:sp>
        <p:nvSpPr>
          <p:cNvPr id="65" name="Shape 65"/>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a:lnSpc>
                <a:spcPct val="100000"/>
              </a:lnSpc>
              <a:spcBef>
                <a:spcPts val="0"/>
              </a:spcBef>
              <a:buNone/>
            </a:pPr>
            <a:r>
              <a:rPr lang="en-US" sz="3200">
                <a:solidFill>
                  <a:srgbClr val="999999"/>
                </a:solidFill>
                <a:latin typeface="Arial"/>
                <a:ea typeface="Arial"/>
                <a:cs typeface="Arial"/>
                <a:sym typeface="Arial"/>
              </a:rPr>
              <a:t> </a:t>
            </a:r>
          </a:p>
        </p:txBody>
      </p:sp>
    </p:spTree>
    <p:extLst>
      <p:ext uri="{BB962C8B-B14F-4D97-AF65-F5344CB8AC3E}">
        <p14:creationId xmlns:p14="http://schemas.microsoft.com/office/powerpoint/2010/main" val="3716461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975" y="385824"/>
            <a:ext cx="9195443" cy="3118734"/>
          </a:xfrm>
        </p:spPr>
        <p:txBody>
          <a:bodyPr/>
          <a:lstStyle/>
          <a:p>
            <a:r>
              <a:rPr lang="en-US" sz="4000" dirty="0"/>
              <a:t>L</a:t>
            </a:r>
            <a:r>
              <a:rPr lang="en-US" sz="4000" dirty="0" smtClean="0"/>
              <a:t>iteral becoming literary, the mark as power or distribution of power</a:t>
            </a:r>
            <a:br>
              <a:rPr lang="en-US" sz="4000" dirty="0" smtClean="0"/>
            </a:br>
            <a:r>
              <a:rPr lang="en-US" sz="4000" dirty="0"/>
              <a:t/>
            </a:r>
            <a:br>
              <a:rPr lang="en-US" sz="4000" dirty="0"/>
            </a:br>
            <a:r>
              <a:rPr lang="en-US" sz="4000" dirty="0" smtClean="0"/>
              <a:t>Readings as dispersion of effects</a:t>
            </a:r>
            <a:br>
              <a:rPr lang="en-US" sz="4000" dirty="0" smtClean="0"/>
            </a:br>
            <a:r>
              <a:rPr lang="en-US" sz="4000" dirty="0"/>
              <a:t/>
            </a:r>
            <a:br>
              <a:rPr lang="en-US" sz="4000" dirty="0"/>
            </a:br>
            <a:r>
              <a:rPr lang="en-US" sz="4000" dirty="0" err="1" smtClean="0"/>
              <a:t>Biopolitics</a:t>
            </a:r>
            <a:r>
              <a:rPr lang="en-US" sz="4000" dirty="0" smtClean="0"/>
              <a:t> of how organisms live on networks and machines</a:t>
            </a:r>
            <a:br>
              <a:rPr lang="en-US" sz="4000" dirty="0" smtClean="0"/>
            </a:br>
            <a:r>
              <a:rPr lang="en-US" sz="4000" dirty="0" smtClean="0"/>
              <a:t>.</a:t>
            </a:r>
            <a:br>
              <a:rPr lang="en-US" sz="4000" dirty="0" smtClean="0"/>
            </a:br>
            <a:r>
              <a:rPr lang="en-US" sz="4000" dirty="0" smtClean="0"/>
              <a:t>In terms of patterns, systems of productions, consumption, control </a:t>
            </a:r>
            <a:endParaRPr lang="en-US" sz="4000" dirty="0"/>
          </a:p>
        </p:txBody>
      </p:sp>
    </p:spTree>
    <p:extLst>
      <p:ext uri="{BB962C8B-B14F-4D97-AF65-F5344CB8AC3E}">
        <p14:creationId xmlns:p14="http://schemas.microsoft.com/office/powerpoint/2010/main" val="2627772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&lt;stop&gt;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8725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4558"/>
            <a:ext cx="8331200" cy="3302642"/>
          </a:xfrm>
        </p:spPr>
        <p:txBody>
          <a:bodyPr/>
          <a:lstStyle/>
          <a:p>
            <a:r>
              <a:rPr lang="en-US" dirty="0"/>
              <a:t>C</a:t>
            </a:r>
            <a:r>
              <a:rPr lang="en-US" dirty="0" smtClean="0"/>
              <a:t>annot distinguish literature and non-literature in terms of complexity and multimodality</a:t>
            </a:r>
            <a:r>
              <a:rPr lang="en-US" dirty="0"/>
              <a:t/>
            </a:r>
            <a:br>
              <a:rPr lang="en-US" dirty="0"/>
            </a:br>
            <a:r>
              <a:rPr lang="en-US" dirty="0" smtClean="0"/>
              <a:t/>
            </a:r>
            <a:br>
              <a:rPr lang="en-US" dirty="0" smtClean="0"/>
            </a:br>
            <a:r>
              <a:rPr lang="en-US" dirty="0" smtClean="0"/>
              <a:t>Cannot distinguish literature in terms of plurality of meaning and diversity of interpretation</a:t>
            </a:r>
            <a:br>
              <a:rPr lang="en-US" dirty="0" smtClean="0"/>
            </a:br>
            <a:endParaRPr lang="en-US" dirty="0"/>
          </a:p>
        </p:txBody>
      </p:sp>
    </p:spTree>
    <p:extLst>
      <p:ext uri="{BB962C8B-B14F-4D97-AF65-F5344CB8AC3E}">
        <p14:creationId xmlns:p14="http://schemas.microsoft.com/office/powerpoint/2010/main" val="86907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89" y="964558"/>
            <a:ext cx="8021897" cy="3302642"/>
          </a:xfrm>
        </p:spPr>
        <p:txBody>
          <a:bodyPr/>
          <a:lstStyle/>
          <a:p>
            <a:r>
              <a:rPr lang="en-US" dirty="0" smtClean="0"/>
              <a:t>First, a focus on technique or interface means literature can be no different from any other work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6098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4558"/>
            <a:ext cx="8331200" cy="3302642"/>
          </a:xfrm>
        </p:spPr>
        <p:txBody>
          <a:bodyPr/>
          <a:lstStyle/>
          <a:p>
            <a:r>
              <a:rPr lang="en-US" dirty="0" smtClean="0"/>
              <a:t>Second, there is no interpretation and no meaning of literature</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9019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5316"/>
            <a:ext cx="8331200" cy="3141883"/>
          </a:xfrm>
        </p:spPr>
        <p:txBody>
          <a:bodyPr/>
          <a:lstStyle/>
          <a:p>
            <a:pPr algn="l"/>
            <a:r>
              <a:rPr lang="en-US" sz="2800" dirty="0"/>
              <a:t>"Our writing tools are also working on our </a:t>
            </a:r>
            <a:r>
              <a:rPr lang="en-US" sz="2800" dirty="0" smtClean="0"/>
              <a:t>thoughts” – Nietzsche via Kittler</a:t>
            </a:r>
            <a:br>
              <a:rPr lang="en-US" sz="2800" dirty="0" smtClean="0"/>
            </a:br>
            <a:r>
              <a:rPr lang="en-US" sz="2800" dirty="0"/>
              <a:t/>
            </a:r>
            <a:br>
              <a:rPr lang="en-US" sz="2800" dirty="0"/>
            </a:br>
            <a:r>
              <a:rPr lang="en-US" sz="2800" dirty="0" smtClean="0"/>
              <a:t>“</a:t>
            </a:r>
            <a:r>
              <a:rPr lang="en-US" sz="2800" dirty="0"/>
              <a:t>Media determine our situation </a:t>
            </a:r>
            <a:r>
              <a:rPr lang="en-US" sz="2800" dirty="0" smtClean="0"/>
              <a:t>which - in </a:t>
            </a:r>
            <a:r>
              <a:rPr lang="en-US" sz="2800" dirty="0"/>
              <a:t>spite or because of </a:t>
            </a:r>
            <a:r>
              <a:rPr lang="en-US" sz="2800" dirty="0" smtClean="0"/>
              <a:t>it - deserves </a:t>
            </a:r>
            <a:r>
              <a:rPr lang="en-US" sz="2800" dirty="0"/>
              <a:t>a description</a:t>
            </a:r>
            <a:r>
              <a:rPr lang="en-US" sz="2800" dirty="0" smtClean="0"/>
              <a:t>. [</a:t>
            </a:r>
            <a:r>
              <a:rPr lang="en-US" sz="2800" dirty="0"/>
              <a:t>…] Whosoever is able to hear or see the circuits in the synthesized sound of CDs or in the laser storms of a disco finds happiness. A happiness beyond the ice, as Nietzsche would have said. At the moment of merciless submission to laws whose cases we are, the phantasm of man as the creator of media vanishes. And the situation becomes recognizable.</a:t>
            </a:r>
            <a:r>
              <a:rPr lang="en-US" sz="2800" dirty="0" smtClean="0"/>
              <a:t>”</a:t>
            </a:r>
            <a:br>
              <a:rPr lang="en-US" sz="2800" dirty="0" smtClean="0"/>
            </a:br>
            <a:r>
              <a:rPr lang="en-US" sz="2800" dirty="0" smtClean="0"/>
              <a:t>							- Kittler</a:t>
            </a:r>
            <a:endParaRPr lang="en-US" sz="2800" dirty="0"/>
          </a:p>
        </p:txBody>
      </p:sp>
    </p:spTree>
    <p:extLst>
      <p:ext uri="{BB962C8B-B14F-4D97-AF65-F5344CB8AC3E}">
        <p14:creationId xmlns:p14="http://schemas.microsoft.com/office/powerpoint/2010/main" val="2162833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072929" y="547413"/>
            <a:ext cx="7970345" cy="6986528"/>
          </a:xfrm>
          <a:prstGeom prst="rect">
            <a:avLst/>
          </a:prstGeom>
        </p:spPr>
        <p:txBody>
          <a:bodyPr wrap="square">
            <a:spAutoFit/>
          </a:bodyPr>
          <a:lstStyle/>
          <a:p>
            <a:r>
              <a:rPr lang="en-US" sz="2800" dirty="0" err="1" smtClean="0"/>
              <a:t>Flusser</a:t>
            </a:r>
            <a:r>
              <a:rPr lang="en-US" sz="2800" dirty="0" smtClean="0"/>
              <a:t> </a:t>
            </a:r>
            <a:r>
              <a:rPr lang="en-US" sz="2800" dirty="0"/>
              <a:t>explains, writing has multiple preconditions:</a:t>
            </a:r>
          </a:p>
          <a:p>
            <a:r>
              <a:rPr lang="en-US" sz="2800" dirty="0"/>
              <a:t>1) The blank surface,</a:t>
            </a:r>
          </a:p>
          <a:p>
            <a:r>
              <a:rPr lang="en-US" sz="2800" dirty="0"/>
              <a:t>2) A means to mark the surface,</a:t>
            </a:r>
          </a:p>
          <a:p>
            <a:r>
              <a:rPr lang="en-US" sz="2800" dirty="0"/>
              <a:t>3) An alphabet,</a:t>
            </a:r>
          </a:p>
          <a:p>
            <a:r>
              <a:rPr lang="en-US" sz="2800" dirty="0"/>
              <a:t>4) Knowledge of a “convention” which allows this alphabet to correspond to something else</a:t>
            </a:r>
          </a:p>
          <a:p>
            <a:r>
              <a:rPr lang="en-US" sz="2800" dirty="0"/>
              <a:t>5) Knowledge of the proper form for constructing these signs,</a:t>
            </a:r>
          </a:p>
          <a:p>
            <a:r>
              <a:rPr lang="en-US" sz="2800" dirty="0"/>
              <a:t>6) Knowledge of a specific language,</a:t>
            </a:r>
          </a:p>
          <a:p>
            <a:r>
              <a:rPr lang="en-US" sz="2800" dirty="0"/>
              <a:t>7) Knowledge of the rules of writing for this specific language,</a:t>
            </a:r>
          </a:p>
          <a:p>
            <a:r>
              <a:rPr lang="en-US" sz="2800" dirty="0"/>
              <a:t>8) An idea that can be communicated through writing,</a:t>
            </a:r>
          </a:p>
          <a:p>
            <a:r>
              <a:rPr lang="en-US" sz="2800" dirty="0"/>
              <a:t>9) A motive to communicate the idea through writing. </a:t>
            </a:r>
          </a:p>
        </p:txBody>
      </p:sp>
    </p:spTree>
    <p:extLst>
      <p:ext uri="{BB962C8B-B14F-4D97-AF65-F5344CB8AC3E}">
        <p14:creationId xmlns:p14="http://schemas.microsoft.com/office/powerpoint/2010/main" val="49540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46582"/>
            <a:ext cx="8331200" cy="3720617"/>
          </a:xfrm>
        </p:spPr>
        <p:txBody>
          <a:bodyPr/>
          <a:lstStyle/>
          <a:p>
            <a:pPr algn="l"/>
            <a:r>
              <a:rPr lang="en-US" sz="2400" dirty="0" smtClean="0"/>
              <a:t>Media specific analysis, according to N. Katherine </a:t>
            </a:r>
            <a:r>
              <a:rPr lang="en-US" sz="2400" dirty="0" err="1" smtClean="0"/>
              <a:t>Hayles</a:t>
            </a:r>
            <a:r>
              <a:rPr lang="en-US" sz="2400" dirty="0" smtClean="0"/>
              <a:t>:</a:t>
            </a:r>
            <a:br>
              <a:rPr lang="en-US" sz="2400" dirty="0" smtClean="0"/>
            </a:br>
            <a:r>
              <a:rPr lang="en-US" sz="2400" dirty="0"/>
              <a:t/>
            </a:r>
            <a:br>
              <a:rPr lang="en-US" sz="2400" dirty="0"/>
            </a:br>
            <a:r>
              <a:rPr lang="en-US" sz="2400" dirty="0" smtClean="0"/>
              <a:t>Attuned </a:t>
            </a:r>
            <a:r>
              <a:rPr lang="en-US" sz="2400" dirty="0"/>
              <a:t>not so much to similarity and difference as to simulation and instantiation, MSA moves from the language of "text" to a more precise vocabulary of screen and page, digital program and analogue interface, code and ink, mutable image and durably inscribed mark, </a:t>
            </a:r>
            <a:r>
              <a:rPr lang="en-US" sz="2400" dirty="0" err="1"/>
              <a:t>texton</a:t>
            </a:r>
            <a:r>
              <a:rPr lang="en-US" sz="2400" dirty="0"/>
              <a:t> and </a:t>
            </a:r>
            <a:r>
              <a:rPr lang="en-US" sz="2400" dirty="0" err="1"/>
              <a:t>scripton</a:t>
            </a:r>
            <a:r>
              <a:rPr lang="en-US" sz="2400" dirty="0"/>
              <a:t>, computer and book. </a:t>
            </a:r>
            <a:r>
              <a:rPr lang="en-US" sz="2400" dirty="0" smtClean="0"/>
              <a:t>[…] The </a:t>
            </a:r>
            <a:r>
              <a:rPr lang="en-US" sz="2400" dirty="0"/>
              <a:t>power of MSA comes from holding one term constant across media—in this case, the genre of literary hypertext—and then varying the media to explore how medium-specific constraints and possibilities shape texts. Understanding literature as the interplay between form and medium, MSA insists that "texts" must always be embodied to exist in the world. The materiality of those </a:t>
            </a:r>
            <a:r>
              <a:rPr lang="en-US" sz="2400" dirty="0" smtClean="0"/>
              <a:t>embodiments interacts </a:t>
            </a:r>
            <a:r>
              <a:rPr lang="en-US" sz="2400" dirty="0"/>
              <a:t>dynamically with linguistic, rhetorical, and literary practices to create the effects we call literature</a:t>
            </a:r>
            <a:r>
              <a:rPr lang="en-US" sz="2400" dirty="0" smtClean="0"/>
              <a:t>.</a:t>
            </a:r>
            <a:endParaRPr lang="en-US" sz="2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9138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Custom Theme">
  <a:themeElements>
    <a:clrScheme name="gradientwhite">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3016</TotalTime>
  <Words>1307</Words>
  <Application>Microsoft Macintosh PowerPoint</Application>
  <PresentationFormat>Custom</PresentationFormat>
  <Paragraphs>104</Paragraphs>
  <Slides>62</Slides>
  <Notes>10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Custom Theme</vt:lpstr>
      <vt:lpstr>Theories and Critical Practices  of Electronic Literature</vt:lpstr>
      <vt:lpstr>Electronic Literature Organization definition:  “Electronic literature, or e-lit, refers to works with important literary aspects that take advantage of the capabilities and contexts provided by the stand-alone or networked computer.”  Hayles: “Electronic literature, generally considered to exclude print literature that has been digitized, is by contrast "digital born," a first-generation digital object created on a computer and (usually) meant to be read on a computer.”   Alice Bell, digital-born literature means “written for and read on a computer screen that pursues its verbal, discursive and/or conceptual complexity through the digital medium, and would lose something of its aesthetic and semiotic function if it were removed from that medium.”  </vt:lpstr>
      <vt:lpstr>PowerPoint Presentation</vt:lpstr>
      <vt:lpstr>”… one cannot tamper” with the form of the book ”without disturbing everything else …” (Jacques Derrida)  ”wellllllll we all said how pornstars were bad actors but I think we found somthing worse” (Tahir in Rrixxx Kokuzno: David was, published by Ubermorgen.com through Amazon)</vt:lpstr>
      <vt:lpstr>Choose two works from the Electronic Literature Collection, either volume.http://collection.eliterature.org  Critically describe the works. Use any theory and method you choose.  Work with a partner, someone new. Plan a 10 minute presentation.</vt:lpstr>
      <vt:lpstr>&lt;stop&gt;</vt:lpstr>
      <vt:lpstr>"Our writing tools are also working on our thoughts” – Nietzsche via Kittler  “Media determine our situation which - in spite or because of it - deserves a description. […] Whosoever is able to hear or see the circuits in the synthesized sound of CDs or in the laser storms of a disco finds happiness. A happiness beyond the ice, as Nietzsche would have said. At the moment of merciless submission to laws whose cases we are, the phantasm of man as the creator of media vanishes. And the situation becomes recognizable.”        - Kittler</vt:lpstr>
      <vt:lpstr>PowerPoint Presentation</vt:lpstr>
      <vt:lpstr>Media specific analysis, according to N. Katherine Hayles:  Attuned not so much to similarity and difference as to simulation and instantiation, MSA moves from the language of "text" to a more precise vocabulary of screen and page, digital program and analogue interface, code and ink, mutable image and durably inscribed mark, texton and scripton, computer and book. […] The power of MSA comes from holding one term constant across media—in this case, the genre of literary hypertext—and then varying the media to explore how medium-specific constraints and possibilities shape texts. Understanding literature as the interplay between form and medium, MSA insists that "texts" must always be embodied to exist in the world. The materiality of those embodiments interacts dynamically with linguistic, rhetorical, and literary practices to create the effects we call literature.</vt:lpstr>
      <vt:lpstr>Hayles  Material Metaphor: “a phrase that foregrounds the traffic between words and physical artifacts […] We are not generally accustomed to think of a book as a material metaphor, but in fact it is an artifact whose physical properties and historical usages structured our interactions with it in ways obvious and subtle”  Technotexts: "the physical form of the literary artifact always affects what the words and other semiotic components mean"</vt:lpstr>
      <vt:lpstr>Serge Bouchardon, Three Levels of the Digital  a theoretical level, an applicative level and an interpretative level.  level 1: the theoretical possibilities of the Digital level 2: the potential of the applications level 3: the expressive potential of the contents.   In other words: level 1 corresponds to ‘What can be theorized about the Digital?’ level 2 to ‘What purpose can be served by the applications?’ level 3 to ‘What can be expressed by the contents?’ </vt:lpstr>
      <vt:lpstr>Philippe Bootz, Model of Reading</vt:lpstr>
      <vt:lpstr>&lt;stop&gt;</vt:lpstr>
      <vt:lpstr>Stiegler on the transformation of the technical system:   This transformation first started taking place during the nineteenth century (which nevertheless still constitutes a transitional period), with the appearance of the first communication, information and signal- processing technologies. Over the course of the twentieth century, however, communication and information industries have become the centre of the technical system responsible for the production of material goods. What I previously described as 'convergence' between computer, audio-visual and tele-technologies also seems to refer to a convergence between the technical system of material transformation and the technologies of memorization. </vt:lpstr>
      <vt:lpstr>the ingraining of lineal, sequential habits […] the visual homogenizing of experience of print culture, and the relegation of auditory and other sensuous complexity to the background. [...] The technology and social effects of typography incline us to abstain from noting interplay and, as it were, ‘formal’ causality, both in our inner and external lives. Print exists by virtue of the static separation of functions and fosters a mentality that gradually resists any but a separative and compartmentalizing or specialist outlook.     - McLuhan 1962</vt:lpstr>
      <vt:lpstr>PowerPoint Presentation</vt:lpstr>
      <vt:lpstr>Ted Nelson: hypertext is "non-sequential writing" and “you may read [it] in all the directions you wish to pursue. There can be alternate pathways for people who think different ways.”  Landow: “encourages branching and consequently reader’s choice”  </vt:lpstr>
      <vt:lpstr>John Cayley on Google and language We hand over our culture to Google in exchange for unprecedented and free access to that culture. We do this all but unconscious of the fact that it will be Google that defines what “unprecedented” and “free” ultimately imply. As yet, we hardly seem to acknowledge the fact that this agreement means that it is Google that reflects our culture back to us. They design the mirror, the device, the dispositive, as the French would put it. They offer a promise of “free” access in many senses of that word including zero cost to the end-using inquirer and close to zero cost to the institutions that supply the inscribed material culture that Google swallows and digests. But Google does not (some might here add “any longer”) conceal the fact that this free access does come at a cost, another type of cost, one that is also a culture-(in)forming cost: Google will process all (or nearly all) this data in order to sell a “highly-cultivated” positioning of advertisements (“Writing to be Found”). </vt:lpstr>
      <vt:lpstr>Raley on Tactical Media     "signifies the intervention and disruption of a dominant semiotic regime, the temporary creation of a situation in which signs, messages, and narratives are set into play and critical thinking becomes possible”</vt:lpstr>
      <vt:lpstr>&lt;stop&gt;</vt:lpstr>
      <vt:lpstr>there is no such thing as digital media, but only digital code which can be stored onto and put out via analog media – Florian Cramer </vt:lpstr>
      <vt:lpstr>To make a Dadaist poem: Take a newspaper. Take a pair of scissors. Choose an article as long as you are planning to make your poem. Cut out the article. Then cut out each of the words that make up this article and put them in a bag. Shake it gently. Then take out the scraps one after the other in the order in which they left the bag. Copy conscientiously. The poem will be like you. And here you are a writer, infinitely original and endowed with a sensibility that is charming though beyond the understanding of the vulgar.    - Tristan Tzara</vt:lpstr>
      <vt:lpstr>Queneau, Cent mille milliards de poèmes</vt:lpstr>
      <vt:lpstr> </vt:lpstr>
      <vt:lpstr>Just as every fact is also metaphysical, every piece of hardware implies software: information about its existence. Television is the software of the earth. Television is invisible. It's not an object.   - Jack Burnham (1970)  dematerialization or immaterial software</vt:lpstr>
      <vt:lpstr>Literature is a conceptual art in that is not bound to objects and sites, but only to language. The trouble the art world has with net.art because it does not display well in exhibition spaces is foreign to literature which always differentiated between an artwork and its material appearance.  Since formal language is a language, software can be seen and read as a literature.     - Florian Cramer</vt:lpstr>
      <vt:lpstr>The virtualization, immateriality, flickering, translatability of text may be a new qualification of “literariness” but this does not mean you may read in “in all the directions you wish to pursue”</vt:lpstr>
      <vt:lpstr>&lt;stop&gt;</vt:lpstr>
      <vt:lpstr>Christopher Strachey’s Love Letter Generator, 1952</vt:lpstr>
      <vt:lpstr>PowerPoint Presentation</vt:lpstr>
      <vt:lpstr>PowerPoint Presentation</vt:lpstr>
      <vt:lpstr>Strachey, in Encounter, 1954</vt:lpstr>
      <vt:lpstr>PowerPoint Presentation</vt:lpstr>
      <vt:lpstr> </vt:lpstr>
      <vt:lpstr>Whitman FML</vt:lpstr>
      <vt:lpstr>&lt;stop&gt;</vt:lpstr>
      <vt:lpstr> </vt:lpstr>
      <vt:lpstr>PowerPoint Presentation</vt:lpstr>
      <vt:lpstr>The project formerly known as kindle forkbomb</vt:lpstr>
      <vt:lpstr>Stephanie Barber, Night Moves</vt:lpstr>
      <vt:lpstr>PowerPoint Presentation</vt:lpstr>
      <vt:lpstr>PowerPoint Presentation</vt:lpstr>
      <vt:lpstr>Philip M. Parker</vt:lpstr>
      <vt:lpstr>&lt;stop&gt;</vt:lpstr>
      <vt:lpstr>PowerPoint Presentation</vt:lpstr>
      <vt:lpstr>PowerPoint Presentation</vt:lpstr>
      <vt:lpstr>Amazon Mechanical Turk</vt:lpstr>
      <vt:lpstr>Emoji Dick</vt:lpstr>
      <vt:lpstr>PowerPoint Presentation</vt:lpstr>
      <vt:lpstr>Poem 0.04  Am I blind, or maybe dumb?  To see TWO cents has made me numb.  Would you do work for this measly amount? Would you take it seriously, would it even count.  This is insulting in so many ways.</vt:lpstr>
      <vt:lpstr>PowerPoint Presentation</vt:lpstr>
      <vt:lpstr>Vuk Cosic, Deep ASCII </vt:lpstr>
      <vt:lpstr>PowerPoint Presentation</vt:lpstr>
      <vt:lpstr>&lt;stop&gt;</vt:lpstr>
      <vt:lpstr>Event   Process   Sites of embodiment </vt:lpstr>
      <vt:lpstr>“The body not as a site of inscription but as a medium for the manifestation of remote agents.” - Stelarc</vt:lpstr>
      <vt:lpstr>Jason Nelson  http://www.secrettechnology.com/evilmascot/mascotmascot.html  http://www.secrettechnology.com/between/between.html </vt:lpstr>
      <vt:lpstr>Stephanie Strickland   http://collection.eliterature.org/2/works/strickland_slippingglimpse.html</vt:lpstr>
      <vt:lpstr>Literal becoming literary, the mark as power or distribution of power  Readings as dispersion of effects  Biopolitics of how organisms live on networks and machines . In terms of patterns, systems of productions, consumption, control </vt:lpstr>
      <vt:lpstr>Cannot distinguish literature and non-literature in terms of complexity and multimodality  Cannot distinguish literature in terms of plurality of meaning and diversity of interpretation </vt:lpstr>
      <vt:lpstr>First, a focus on technique or interface means literature can be no different from any other work</vt:lpstr>
      <vt:lpstr>Second, there is no interpretation and no meaning of literature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chmod - 777 </dc:title>
  <cp:lastModifiedBy>Charles Baldwin</cp:lastModifiedBy>
  <cp:revision>51</cp:revision>
  <dcterms:modified xsi:type="dcterms:W3CDTF">2014-06-03T15:38:51Z</dcterms:modified>
</cp:coreProperties>
</file>