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54381C"/>
    <a:srgbClr val="A50021"/>
    <a:srgbClr val="FFFFA3"/>
    <a:srgbClr val="FFB061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112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D2003-6077-984A-8955-BF9FC29EB0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296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D543A-1322-AE46-A3B8-26205E9009D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482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C14BD-1D4E-5E4D-9C2A-E7F8750DE6B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430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26761-2989-DF4B-A99F-A16429EEE1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385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A32BA-7C32-9C43-8FD2-62D7BE63511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5230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3DD97-1460-4245-9DBC-709191CB516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00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B0FD9-7C4E-E64B-B4B4-05A2FFF0526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04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17E8B-FE9F-BC44-9690-0AC6E65FE4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715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3243F-2D2A-AE4D-BFD6-04185FA003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15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C9EDD-ACC3-1B4B-8184-9B5271F2A65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1952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59B2E-1816-EA4A-8476-EB62CE39A4D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25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Arial" charset="0"/>
              </a:defRPr>
            </a:lvl1pPr>
          </a:lstStyle>
          <a:p>
            <a:pPr>
              <a:defRPr/>
            </a:pPr>
            <a:fld id="{E5E100CF-4802-6B4E-A73F-F27185BEDBB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hyperlink" Target="mailto:brett_oppegaard@wsu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539750" y="2708275"/>
            <a:ext cx="4824338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s-UY" sz="3600" b="1" dirty="0" smtClean="0">
                <a:solidFill>
                  <a:schemeClr val="bg1"/>
                </a:solidFill>
              </a:rPr>
              <a:t>Mobile as a Medium</a:t>
            </a:r>
            <a:endParaRPr lang="es-ES" sz="3600" b="1" dirty="0" smtClean="0">
              <a:solidFill>
                <a:schemeClr val="bg1"/>
              </a:solidFill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611832" y="3356992"/>
            <a:ext cx="3528120" cy="1224136"/>
          </a:xfrm>
          <a:prstGeom prst="rect">
            <a:avLst/>
          </a:prstGeom>
          <a:ln>
            <a:solidFill>
              <a:schemeClr val="bg2"/>
            </a:solidFill>
          </a:ln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cs typeface="Arial" charset="0"/>
              </a:rPr>
              <a:t>Brett Oppegaard, PhD</a:t>
            </a:r>
            <a:r>
              <a:rPr lang="en-US" sz="1400" b="1" dirty="0">
                <a:solidFill>
                  <a:schemeClr val="bg1"/>
                </a:solidFill>
                <a:cs typeface="Arial" charset="0"/>
              </a:rPr>
              <a:t/>
            </a:r>
            <a:br>
              <a:rPr lang="en-US" sz="1400" b="1" dirty="0">
                <a:solidFill>
                  <a:schemeClr val="bg1"/>
                </a:solidFill>
                <a:cs typeface="Arial" charset="0"/>
              </a:rPr>
            </a:br>
            <a:r>
              <a:rPr lang="en-US" sz="1400" b="1" dirty="0" smtClean="0">
                <a:solidFill>
                  <a:schemeClr val="bg1"/>
                </a:solidFill>
                <a:cs typeface="Arial" charset="0"/>
              </a:rPr>
              <a:t>DHSI Summer 2013</a:t>
            </a:r>
          </a:p>
          <a:p>
            <a:pPr>
              <a:defRPr/>
            </a:pPr>
            <a:r>
              <a:rPr 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cs typeface="Arial" charset="0"/>
                <a:hlinkClick r:id="rId3"/>
              </a:rPr>
              <a:t>brett_oppegaard@wsu.edu</a:t>
            </a:r>
            <a:endParaRPr lang="en-US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cs typeface="Arial" charset="0"/>
            </a:endParaRPr>
          </a:p>
          <a:p>
            <a:pPr>
              <a:defRPr/>
            </a:pPr>
            <a:r>
              <a:rPr lang="en-US" sz="1400" b="1" dirty="0" smtClean="0">
                <a:solidFill>
                  <a:schemeClr val="bg1"/>
                </a:solidFill>
                <a:cs typeface="Arial" charset="0"/>
              </a:rPr>
              <a:t>@</a:t>
            </a:r>
            <a:r>
              <a:rPr lang="en-US" sz="1400" b="1" dirty="0" err="1" smtClean="0">
                <a:solidFill>
                  <a:schemeClr val="bg1"/>
                </a:solidFill>
                <a:cs typeface="Arial" charset="0"/>
              </a:rPr>
              <a:t>brettoppegaard</a:t>
            </a:r>
            <a:endParaRPr lang="es-ES" sz="14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52928" y="6552728"/>
            <a:ext cx="755576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Mobile as a Medium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Socrates (Plato, 1972): Writing is different than speaking.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McLuhan (1967): The Medium is the Message (and the Massage)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Medium Theory (</a:t>
            </a:r>
            <a:r>
              <a:rPr lang="en-US" sz="1800" dirty="0" err="1" smtClean="0">
                <a:solidFill>
                  <a:schemeClr val="bg1"/>
                </a:solidFill>
              </a:rPr>
              <a:t>Meyrowitz</a:t>
            </a:r>
            <a:r>
              <a:rPr lang="en-US" sz="1800" dirty="0" smtClean="0">
                <a:solidFill>
                  <a:schemeClr val="bg1"/>
                </a:solidFill>
              </a:rPr>
              <a:t>, 1985): A focus on the distinct characteristics of each medium (or channel of media distribution and reception) and how those characteristics may encourage or constrain forms of interaction and social organization.</a:t>
            </a:r>
          </a:p>
          <a:p>
            <a:pPr marL="0" indent="0" eaLnBrk="1" hangingPunct="1">
              <a:buNone/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bg1"/>
                </a:solidFill>
              </a:rPr>
              <a:t>Mobile </a:t>
            </a:r>
            <a:r>
              <a:rPr lang="en-US" sz="1800" dirty="0">
                <a:solidFill>
                  <a:schemeClr val="bg1"/>
                </a:solidFill>
              </a:rPr>
              <a:t>media communication (both as an artifact and a process) is distinct from other forms of mediated interaction because of its fundamental characteristics of mobility, or use in the moment, which gives rise to a host of distinctive and social consequences and considerations (Campbell, 2013). </a:t>
            </a:r>
            <a:endParaRPr lang="en-US" sz="1800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736" y="6567155"/>
            <a:ext cx="7541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Brett Oppegaard, Ph.D., WSU Vancouver, </a:t>
            </a:r>
            <a:r>
              <a:rPr lang="en-US" sz="1000" dirty="0" err="1" smtClean="0">
                <a:solidFill>
                  <a:schemeClr val="bg1"/>
                </a:solidFill>
              </a:rPr>
              <a:t>brett_oppegaard@wsu.edu</a:t>
            </a:r>
            <a:r>
              <a:rPr lang="en-US" sz="1000" dirty="0" smtClean="0">
                <a:solidFill>
                  <a:schemeClr val="bg1"/>
                </a:solidFill>
              </a:rPr>
              <a:t>, @</a:t>
            </a:r>
            <a:r>
              <a:rPr lang="en-US" sz="1000" dirty="0" err="1" smtClean="0">
                <a:solidFill>
                  <a:schemeClr val="bg1"/>
                </a:solidFill>
              </a:rPr>
              <a:t>brettoppegaard</a:t>
            </a:r>
            <a:r>
              <a:rPr lang="en-US" sz="1000" dirty="0" smtClean="0">
                <a:solidFill>
                  <a:schemeClr val="bg1"/>
                </a:solidFill>
              </a:rPr>
              <a:t>, 360-546-9416 (o)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2928" y="6552728"/>
            <a:ext cx="755576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88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736" y="6567155"/>
            <a:ext cx="7541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Brett Oppegaard, Ph.D., WSU Vancouver, </a:t>
            </a:r>
            <a:r>
              <a:rPr lang="en-US" sz="1000" dirty="0" err="1" smtClean="0">
                <a:solidFill>
                  <a:schemeClr val="bg1"/>
                </a:solidFill>
              </a:rPr>
              <a:t>brett_oppegaard@wsu.edu</a:t>
            </a:r>
            <a:r>
              <a:rPr lang="en-US" sz="1000" dirty="0" smtClean="0">
                <a:solidFill>
                  <a:schemeClr val="bg1"/>
                </a:solidFill>
              </a:rPr>
              <a:t>, @</a:t>
            </a:r>
            <a:r>
              <a:rPr lang="en-US" sz="1000" dirty="0" err="1" smtClean="0">
                <a:solidFill>
                  <a:schemeClr val="bg1"/>
                </a:solidFill>
              </a:rPr>
              <a:t>brettoppegaard</a:t>
            </a:r>
            <a:r>
              <a:rPr lang="en-US" sz="1000" dirty="0" smtClean="0">
                <a:solidFill>
                  <a:schemeClr val="bg1"/>
                </a:solidFill>
              </a:rPr>
              <a:t>, 360-546-9416 (o)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2928" y="6552728"/>
            <a:ext cx="755576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4121" y="597024"/>
            <a:ext cx="9274423" cy="5277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 is different about mobile?</a:t>
            </a:r>
            <a:endParaRPr lang="en-US" sz="4000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2627784" y="1124744"/>
            <a:ext cx="6408712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MS Gothic" charset="-128"/>
              </a:defRPr>
            </a:lvl9pPr>
          </a:lstStyle>
          <a:p>
            <a:pPr>
              <a:lnSpc>
                <a:spcPct val="102000"/>
              </a:lnSpc>
              <a:spcBef>
                <a:spcPts val="800"/>
              </a:spcBef>
              <a:buClrTx/>
              <a:buFontTx/>
              <a:buNone/>
            </a:pPr>
            <a:r>
              <a:rPr lang="en-US" dirty="0">
                <a:solidFill>
                  <a:srgbClr val="FFFFFF"/>
                </a:solidFill>
                <a:latin typeface="Goudy Old Style"/>
                <a:cs typeface="Goudy Old Style"/>
              </a:rPr>
              <a:t>It's not just about a telephone and a </a:t>
            </a:r>
            <a:r>
              <a:rPr lang="en-US" dirty="0" smtClean="0">
                <a:solidFill>
                  <a:srgbClr val="FFFFFF"/>
                </a:solidFill>
                <a:latin typeface="Goudy Old Style"/>
                <a:cs typeface="Goudy Old Style"/>
              </a:rPr>
              <a:t>calendar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Tx/>
              <a:buFontTx/>
              <a:buNone/>
            </a:pPr>
            <a:r>
              <a:rPr lang="en-US" dirty="0" smtClean="0">
                <a:solidFill>
                  <a:srgbClr val="FFFFFF"/>
                </a:solidFill>
                <a:latin typeface="Goudy Old Style"/>
                <a:cs typeface="Goudy Old Style"/>
              </a:rPr>
              <a:t>being </a:t>
            </a:r>
            <a:r>
              <a:rPr lang="en-US" dirty="0">
                <a:solidFill>
                  <a:srgbClr val="FFFFFF"/>
                </a:solidFill>
                <a:latin typeface="Goudy Old Style"/>
                <a:cs typeface="Goudy Old Style"/>
              </a:rPr>
              <a:t>in the same place, or even really the </a:t>
            </a:r>
            <a:endParaRPr lang="en-US" dirty="0" smtClean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Tx/>
              <a:buFontTx/>
              <a:buNone/>
            </a:pPr>
            <a:r>
              <a:rPr lang="en-US" dirty="0" smtClean="0">
                <a:solidFill>
                  <a:srgbClr val="FFFFFF"/>
                </a:solidFill>
                <a:latin typeface="Goudy Old Style"/>
                <a:cs typeface="Goudy Old Style"/>
              </a:rPr>
              <a:t>convenience </a:t>
            </a:r>
            <a:r>
              <a:rPr lang="en-US" dirty="0">
                <a:solidFill>
                  <a:srgbClr val="FFFFFF"/>
                </a:solidFill>
                <a:latin typeface="Goudy Old Style"/>
                <a:cs typeface="Goudy Old Style"/>
              </a:rPr>
              <a:t>of </a:t>
            </a:r>
            <a:r>
              <a:rPr lang="en-US" dirty="0" smtClean="0">
                <a:solidFill>
                  <a:srgbClr val="FFFFFF"/>
                </a:solidFill>
                <a:latin typeface="Goudy Old Style"/>
                <a:cs typeface="Goudy Old Style"/>
              </a:rPr>
              <a:t>convergence, carrying </a:t>
            </a:r>
            <a:r>
              <a:rPr lang="en-US" dirty="0">
                <a:solidFill>
                  <a:srgbClr val="FFFFFF"/>
                </a:solidFill>
                <a:latin typeface="Goudy Old Style"/>
                <a:cs typeface="Goudy Old Style"/>
              </a:rPr>
              <a:t>one technology device ...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2000" dirty="0" smtClean="0">
                <a:solidFill>
                  <a:srgbClr val="FFFFFF"/>
                </a:solidFill>
                <a:latin typeface="Goudy Old Style"/>
                <a:cs typeface="Goudy Old Style"/>
              </a:rPr>
              <a:t> </a:t>
            </a:r>
            <a:r>
              <a:rPr lang="en-US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P</a:t>
            </a:r>
            <a:r>
              <a:rPr lang="et-EE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ersonalized</a:t>
            </a:r>
            <a:r>
              <a:rPr lang="en-US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, highly usable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Ubiquitous, </a:t>
            </a:r>
            <a:r>
              <a:rPr lang="en-US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part of us </a:t>
            </a: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(like an appendage)</a:t>
            </a:r>
            <a:endParaRPr lang="en-US" sz="2000" b="1" dirty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Connected to the communal brain; mobile search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 Sensory </a:t>
            </a: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inputs/outputs; creates </a:t>
            </a:r>
            <a:r>
              <a:rPr lang="et-EE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interactive possibilities</a:t>
            </a:r>
            <a:r>
              <a:rPr lang="en-US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 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t-EE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Location / Spatial / Contextual awareness</a:t>
            </a:r>
            <a:endParaRPr lang="et-EE" sz="2000" b="1" dirty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t-EE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Social connector, includer  / Anti-social avoider, excluder</a:t>
            </a: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t-EE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 </a:t>
            </a:r>
            <a:r>
              <a:rPr lang="et-EE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Direct link to people, not places; microcoordinator</a:t>
            </a:r>
            <a:endParaRPr lang="et-EE" sz="2000" b="1" dirty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Makes the inaccessible accessible; translations, </a:t>
            </a:r>
            <a:r>
              <a:rPr lang="en-US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AR</a:t>
            </a:r>
            <a:r>
              <a:rPr lang="en-US" sz="2000" b="1" smtClean="0">
                <a:solidFill>
                  <a:srgbClr val="FFFFFF"/>
                </a:solidFill>
                <a:latin typeface="Goudy Old Style"/>
                <a:cs typeface="Goudy Old Style"/>
              </a:rPr>
              <a:t>, sources</a:t>
            </a:r>
            <a:endParaRPr lang="et-EE" sz="2000" b="1" dirty="0" smtClean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t-EE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 </a:t>
            </a:r>
            <a:r>
              <a:rPr lang="et-EE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Offers analytics, from self-awareness to surveillance</a:t>
            </a:r>
            <a:endParaRPr lang="et-EE" sz="2000" b="1" dirty="0">
              <a:solidFill>
                <a:srgbClr val="FFFFFF"/>
              </a:solidFill>
              <a:latin typeface="Goudy Old Style"/>
              <a:cs typeface="Goudy Old Style"/>
            </a:endParaRPr>
          </a:p>
          <a:p>
            <a:pPr>
              <a:lnSpc>
                <a:spcPct val="102000"/>
              </a:lnSpc>
              <a:spcBef>
                <a:spcPts val="800"/>
              </a:spcBef>
              <a:buClr>
                <a:srgbClr val="404040"/>
              </a:buClr>
              <a:buFont typeface="Arial" charset="0"/>
              <a:buChar char="•"/>
            </a:pPr>
            <a:r>
              <a:rPr lang="et-EE" sz="2000" b="1" dirty="0" smtClean="0">
                <a:solidFill>
                  <a:srgbClr val="FFFFFF"/>
                </a:solidFill>
                <a:latin typeface="Goudy Old Style"/>
                <a:cs typeface="Goudy Old Style"/>
              </a:rPr>
              <a:t> Synthesis of these creates new communication </a:t>
            </a:r>
            <a:r>
              <a:rPr lang="et-EE" sz="2000" b="1" dirty="0">
                <a:solidFill>
                  <a:srgbClr val="FFFFFF"/>
                </a:solidFill>
                <a:latin typeface="Goudy Old Style"/>
                <a:cs typeface="Goudy Old Style"/>
              </a:rPr>
              <a:t>options</a:t>
            </a:r>
          </a:p>
        </p:txBody>
      </p:sp>
      <p:pic>
        <p:nvPicPr>
          <p:cNvPr id="9" name="Picture 8" descr="iphone no backgroun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1050" y="1303298"/>
            <a:ext cx="2858834" cy="471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6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98663"/>
            <a:ext cx="8229600" cy="423864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Campbell, S. (2013). “Mobile media and communication: A new field, or just </a:t>
            </a:r>
            <a:r>
              <a:rPr lang="en-US" sz="1800" dirty="0" smtClean="0">
                <a:solidFill>
                  <a:srgbClr val="FFFFFF"/>
                </a:solidFill>
              </a:rPr>
              <a:t>	a </a:t>
            </a:r>
            <a:r>
              <a:rPr lang="en-US" sz="1800" dirty="0">
                <a:solidFill>
                  <a:srgbClr val="FFFFFF"/>
                </a:solidFill>
              </a:rPr>
              <a:t>new </a:t>
            </a:r>
            <a:r>
              <a:rPr lang="en-US" sz="1800" dirty="0" smtClean="0">
                <a:solidFill>
                  <a:srgbClr val="FFFFFF"/>
                </a:solidFill>
              </a:rPr>
              <a:t>journal</a:t>
            </a:r>
            <a:r>
              <a:rPr lang="en-US" sz="1800" dirty="0">
                <a:solidFill>
                  <a:srgbClr val="FFFFFF"/>
                </a:solidFill>
              </a:rPr>
              <a:t>?” Mobile Media &amp; Communication </a:t>
            </a:r>
            <a:r>
              <a:rPr lang="en-US" sz="1800" b="1" dirty="0">
                <a:solidFill>
                  <a:srgbClr val="FFFFFF"/>
                </a:solidFill>
              </a:rPr>
              <a:t>1</a:t>
            </a:r>
            <a:r>
              <a:rPr lang="en-US" sz="1800" dirty="0">
                <a:solidFill>
                  <a:srgbClr val="FFFFFF"/>
                </a:solidFill>
              </a:rPr>
              <a:t>(1): 8-13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Plato (1972). </a:t>
            </a:r>
            <a:r>
              <a:rPr lang="en-US" sz="1800" i="1" dirty="0">
                <a:solidFill>
                  <a:srgbClr val="FFFFFF"/>
                </a:solidFill>
              </a:rPr>
              <a:t>Phaedrus</a:t>
            </a:r>
            <a:r>
              <a:rPr lang="en-US" sz="1800" dirty="0">
                <a:solidFill>
                  <a:srgbClr val="FFFFFF"/>
                </a:solidFill>
              </a:rPr>
              <a:t>. Cambridge, MA, Cambridge University Press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McLuhan, M., &amp; Fiore, Q. (1967). The Medium is the Massage. New York: NY, </a:t>
            </a:r>
            <a:r>
              <a:rPr lang="en-US" sz="1800" dirty="0" smtClean="0">
                <a:solidFill>
                  <a:srgbClr val="FFFFFF"/>
                </a:solidFill>
              </a:rPr>
              <a:t>	Bantam </a:t>
            </a:r>
            <a:r>
              <a:rPr lang="en-US" sz="1800" dirty="0">
                <a:solidFill>
                  <a:srgbClr val="FFFFFF"/>
                </a:solidFill>
              </a:rPr>
              <a:t>Books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1800" dirty="0" err="1">
                <a:solidFill>
                  <a:srgbClr val="FFFFFF"/>
                </a:solidFill>
              </a:rPr>
              <a:t>Meyrowitz</a:t>
            </a:r>
            <a:r>
              <a:rPr lang="en-US" sz="1800" dirty="0">
                <a:solidFill>
                  <a:srgbClr val="FFFFFF"/>
                </a:solidFill>
              </a:rPr>
              <a:t>, J. (1985). </a:t>
            </a:r>
            <a:r>
              <a:rPr lang="en-US" sz="1800" u="sng" dirty="0">
                <a:solidFill>
                  <a:srgbClr val="FFFFFF"/>
                </a:solidFill>
              </a:rPr>
              <a:t>No sense of place: The impact of electronic media on</a:t>
            </a:r>
            <a:r>
              <a:rPr lang="en-US" sz="1800" dirty="0">
                <a:solidFill>
                  <a:srgbClr val="FFFFFF"/>
                </a:solidFill>
              </a:rPr>
              <a:t> </a:t>
            </a:r>
            <a:endParaRPr lang="en-US" sz="1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FFFF"/>
                </a:solidFill>
              </a:rPr>
              <a:t>	</a:t>
            </a:r>
            <a:r>
              <a:rPr lang="en-US" sz="1800" u="sng" dirty="0" smtClean="0">
                <a:solidFill>
                  <a:srgbClr val="FFFFFF"/>
                </a:solidFill>
              </a:rPr>
              <a:t>social behavior</a:t>
            </a:r>
            <a:r>
              <a:rPr lang="en-US" sz="1800" dirty="0">
                <a:solidFill>
                  <a:srgbClr val="FFFFFF"/>
                </a:solidFill>
              </a:rPr>
              <a:t>. New York, Oxford University Press</a:t>
            </a:r>
            <a:r>
              <a:rPr lang="en-US" sz="1800" dirty="0" smtClean="0">
                <a:solidFill>
                  <a:srgbClr val="FFFFFF"/>
                </a:solidFill>
              </a:rPr>
              <a:t>.</a:t>
            </a: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rgbClr val="FFFFFF"/>
                </a:solidFill>
              </a:rPr>
              <a:t>www.mobilestorytelling.net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0736" y="6567155"/>
            <a:ext cx="754166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Brett Oppegaard, Ph.D., WSU Vancouver, </a:t>
            </a:r>
            <a:r>
              <a:rPr lang="en-US" sz="1000" dirty="0" err="1" smtClean="0">
                <a:solidFill>
                  <a:schemeClr val="bg1"/>
                </a:solidFill>
              </a:rPr>
              <a:t>brett_oppegaard@wsu.edu</a:t>
            </a:r>
            <a:r>
              <a:rPr lang="en-US" sz="1000" dirty="0" smtClean="0">
                <a:solidFill>
                  <a:schemeClr val="bg1"/>
                </a:solidFill>
              </a:rPr>
              <a:t>, @</a:t>
            </a:r>
            <a:r>
              <a:rPr lang="en-US" sz="1000" dirty="0" err="1" smtClean="0">
                <a:solidFill>
                  <a:schemeClr val="bg1"/>
                </a:solidFill>
              </a:rPr>
              <a:t>brettoppegaard</a:t>
            </a:r>
            <a:r>
              <a:rPr lang="en-US" sz="1000" dirty="0" smtClean="0">
                <a:solidFill>
                  <a:schemeClr val="bg1"/>
                </a:solidFill>
              </a:rPr>
              <a:t>, 360-546-9416 (o)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52928" y="6552728"/>
            <a:ext cx="755576" cy="2606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509120"/>
            <a:ext cx="3240360" cy="1080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9529</TotalTime>
  <Words>356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Diseño predeterminado</vt:lpstr>
      <vt:lpstr>Mobile as a Medium</vt:lpstr>
      <vt:lpstr>Mobile as a Medium</vt:lpstr>
      <vt:lpstr>PowerPoint Presentation</vt:lpstr>
      <vt:lpstr>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Brett Oppegaard</cp:lastModifiedBy>
  <cp:revision>886</cp:revision>
  <dcterms:created xsi:type="dcterms:W3CDTF">2010-05-23T14:28:12Z</dcterms:created>
  <dcterms:modified xsi:type="dcterms:W3CDTF">2013-05-30T20:17:29Z</dcterms:modified>
</cp:coreProperties>
</file>