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media1.mov"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defTabSz="584200" latinLnBrk="0">
      <a:defRPr sz="2200">
        <a:latin typeface="Lucida Grande"/>
        <a:ea typeface="Lucida Grande"/>
        <a:cs typeface="Lucida Grande"/>
        <a:sym typeface="Lucida Grande"/>
      </a:defRPr>
    </a:lvl2pPr>
    <a:lvl3pPr defTabSz="584200" latinLnBrk="0">
      <a:defRPr sz="2200">
        <a:latin typeface="Lucida Grande"/>
        <a:ea typeface="Lucida Grande"/>
        <a:cs typeface="Lucida Grande"/>
        <a:sym typeface="Lucida Grande"/>
      </a:defRPr>
    </a:lvl3pPr>
    <a:lvl4pPr defTabSz="584200" latinLnBrk="0">
      <a:defRPr sz="2200">
        <a:latin typeface="Lucida Grande"/>
        <a:ea typeface="Lucida Grande"/>
        <a:cs typeface="Lucida Grande"/>
        <a:sym typeface="Lucida Grande"/>
      </a:defRPr>
    </a:lvl4pPr>
    <a:lvl5pPr defTabSz="584200" latinLnBrk="0">
      <a:defRPr sz="2200">
        <a:latin typeface="Lucida Grande"/>
        <a:ea typeface="Lucida Grande"/>
        <a:cs typeface="Lucida Grande"/>
        <a:sym typeface="Lucida Grande"/>
      </a:defRPr>
    </a:lvl5pPr>
    <a:lvl6pPr defTabSz="584200" latinLnBrk="0">
      <a:defRPr sz="2200">
        <a:latin typeface="Lucida Grande"/>
        <a:ea typeface="Lucida Grande"/>
        <a:cs typeface="Lucida Grande"/>
        <a:sym typeface="Lucida Grande"/>
      </a:defRPr>
    </a:lvl6pPr>
    <a:lvl7pPr defTabSz="584200" latinLnBrk="0">
      <a:defRPr sz="2200">
        <a:latin typeface="Lucida Grande"/>
        <a:ea typeface="Lucida Grande"/>
        <a:cs typeface="Lucida Grande"/>
        <a:sym typeface="Lucida Grande"/>
      </a:defRPr>
    </a:lvl7pPr>
    <a:lvl8pPr defTabSz="584200" latinLnBrk="0">
      <a:defRPr sz="2200">
        <a:latin typeface="Lucida Grande"/>
        <a:ea typeface="Lucida Grande"/>
        <a:cs typeface="Lucida Grande"/>
        <a:sym typeface="Lucida Grande"/>
      </a:defRPr>
    </a:lvl8pPr>
    <a:lvl9pPr defTabSz="584200" latinLnBrk="0">
      <a:defRPr sz="22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87" name="Image"/>
          <p:cNvSpPr/>
          <p:nvPr>
            <p:ph type="pic" sz="half" idx="13"/>
          </p:nvPr>
        </p:nvSpPr>
        <p:spPr>
          <a:xfrm>
            <a:off x="7124700" y="1612900"/>
            <a:ext cx="4216400" cy="6328742"/>
          </a:xfrm>
          <a:prstGeom prst="rect">
            <a:avLst/>
          </a:prstGeom>
        </p:spPr>
        <p:txBody>
          <a:bodyPr lIns="91439" tIns="45719" rIns="91439" bIns="45719" anchor="t"/>
          <a:lstStyle/>
          <a:p>
            <a:pPr/>
          </a:p>
        </p:txBody>
      </p:sp>
      <p:sp>
        <p:nvSpPr>
          <p:cNvPr id="88" name="Title Text"/>
          <p:cNvSpPr txBox="1"/>
          <p:nvPr>
            <p:ph type="title"/>
          </p:nvPr>
        </p:nvSpPr>
        <p:spPr>
          <a:xfrm>
            <a:off x="635000" y="1409700"/>
            <a:ext cx="5867400" cy="3302000"/>
          </a:xfrm>
          <a:prstGeom prst="rect">
            <a:avLst/>
          </a:prstGeom>
        </p:spPr>
        <p:txBody>
          <a:bodyPr anchor="b"/>
          <a:lstStyle>
            <a:lvl1pPr>
              <a:defRPr sz="7000"/>
            </a:lvl1pPr>
          </a:lstStyle>
          <a:p>
            <a:pPr/>
            <a:r>
              <a:t>Title Text</a:t>
            </a:r>
          </a:p>
        </p:txBody>
      </p:sp>
      <p:sp>
        <p:nvSpPr>
          <p:cNvPr id="89" name="Body Level One…"/>
          <p:cNvSpPr txBox="1"/>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Reflection">
    <p:spTree>
      <p:nvGrpSpPr>
        <p:cNvPr id="1" name=""/>
        <p:cNvGrpSpPr/>
        <p:nvPr/>
      </p:nvGrpSpPr>
      <p:grpSpPr>
        <a:xfrm>
          <a:off x="0" y="0"/>
          <a:ext cx="0" cy="0"/>
          <a:chOff x="0" y="0"/>
          <a:chExt cx="0" cy="0"/>
        </a:xfrm>
      </p:grpSpPr>
      <p:sp>
        <p:nvSpPr>
          <p:cNvPr id="97" name="Image"/>
          <p:cNvSpPr/>
          <p:nvPr>
            <p:ph type="pic" sz="half" idx="13"/>
          </p:nvPr>
        </p:nvSpPr>
        <p:spPr>
          <a:xfrm>
            <a:off x="7124700" y="1612900"/>
            <a:ext cx="4216400" cy="6328742"/>
          </a:xfrm>
          <a:prstGeom prst="rect">
            <a:avLst/>
          </a:prstGeom>
          <a:ln w="25400"/>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98" name="Title Text"/>
          <p:cNvSpPr txBox="1"/>
          <p:nvPr>
            <p:ph type="title"/>
          </p:nvPr>
        </p:nvSpPr>
        <p:spPr>
          <a:xfrm>
            <a:off x="635000" y="1409700"/>
            <a:ext cx="5867400" cy="3302000"/>
          </a:xfrm>
          <a:prstGeom prst="rect">
            <a:avLst/>
          </a:prstGeom>
        </p:spPr>
        <p:txBody>
          <a:bodyPr anchor="b"/>
          <a:lstStyle>
            <a:lvl1pPr>
              <a:defRPr sz="7000"/>
            </a:lvl1pPr>
          </a:lstStyle>
          <a:p>
            <a:pPr/>
            <a:r>
              <a:t>Title Text</a:t>
            </a:r>
          </a:p>
        </p:txBody>
      </p:sp>
      <p:sp>
        <p:nvSpPr>
          <p:cNvPr id="99" name="Body Level One…"/>
          <p:cNvSpPr txBox="1"/>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107" name="Image"/>
          <p:cNvSpPr/>
          <p:nvPr>
            <p:ph type="pic" sz="quarter" idx="13"/>
          </p:nvPr>
        </p:nvSpPr>
        <p:spPr>
          <a:xfrm>
            <a:off x="7175500" y="2540000"/>
            <a:ext cx="4102100" cy="6157180"/>
          </a:xfrm>
          <a:prstGeom prst="rect">
            <a:avLst/>
          </a:prstGeom>
        </p:spPr>
        <p:txBody>
          <a:bodyPr lIns="91439" tIns="45719" rIns="91439" bIns="45719" anchor="t"/>
          <a:lstStyle/>
          <a:p>
            <a:pPr/>
          </a:p>
        </p:txBody>
      </p:sp>
      <p:sp>
        <p:nvSpPr>
          <p:cNvPr id="108" name="Title Text"/>
          <p:cNvSpPr txBox="1"/>
          <p:nvPr>
            <p:ph type="title"/>
          </p:nvPr>
        </p:nvSpPr>
        <p:spPr>
          <a:prstGeom prst="rect">
            <a:avLst/>
          </a:prstGeom>
        </p:spPr>
        <p:txBody>
          <a:bodyPr/>
          <a:lstStyle/>
          <a:p>
            <a:pPr/>
            <a:r>
              <a:t>Title Text</a:t>
            </a:r>
          </a:p>
        </p:txBody>
      </p:sp>
      <p:sp>
        <p:nvSpPr>
          <p:cNvPr id="109" name="Body Level One…"/>
          <p:cNvSpPr txBox="1"/>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117" name="Title Text"/>
          <p:cNvSpPr txBox="1"/>
          <p:nvPr>
            <p:ph type="title"/>
          </p:nvPr>
        </p:nvSpPr>
        <p:spPr>
          <a:prstGeom prst="rect">
            <a:avLst/>
          </a:prstGeom>
        </p:spPr>
        <p:txBody>
          <a:bodyPr/>
          <a:lstStyle/>
          <a:p>
            <a:pPr/>
            <a:r>
              <a:t>Title Text</a:t>
            </a:r>
          </a:p>
        </p:txBody>
      </p:sp>
      <p:sp>
        <p:nvSpPr>
          <p:cNvPr id="118" name="Body Level One…"/>
          <p:cNvSpPr txBox="1"/>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126" name="Title Text"/>
          <p:cNvSpPr txBox="1"/>
          <p:nvPr>
            <p:ph type="title"/>
          </p:nvPr>
        </p:nvSpPr>
        <p:spPr>
          <a:prstGeom prst="rect">
            <a:avLst/>
          </a:prstGeom>
        </p:spPr>
        <p:txBody>
          <a:bodyPr/>
          <a:lstStyle/>
          <a:p>
            <a:pPr/>
            <a:r>
              <a:t>Title Text</a:t>
            </a:r>
          </a:p>
        </p:txBody>
      </p:sp>
      <p:sp>
        <p:nvSpPr>
          <p:cNvPr id="127" name="Body Level One…"/>
          <p:cNvSpPr txBox="1"/>
          <p:nvPr>
            <p:ph type="body" sz="quarter" idx="1"/>
          </p:nvPr>
        </p:nvSpPr>
        <p:spPr>
          <a:xfrm>
            <a:off x="7772400" y="2768600"/>
            <a:ext cx="39624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1270000" y="2971800"/>
            <a:ext cx="10464800" cy="38100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69" name="Image"/>
          <p:cNvSpPr/>
          <p:nvPr>
            <p:ph type="pic" sz="half" idx="13"/>
          </p:nvPr>
        </p:nvSpPr>
        <p:spPr>
          <a:xfrm>
            <a:off x="2438400" y="1638300"/>
            <a:ext cx="8128000" cy="5042206"/>
          </a:xfrm>
          <a:prstGeom prst="rect">
            <a:avLst/>
          </a:prstGeom>
        </p:spPr>
        <p:txBody>
          <a:bodyPr lIns="91439" tIns="45719" rIns="91439" bIns="45719" anchor="t"/>
          <a:lstStyle/>
          <a:p>
            <a:pPr/>
          </a:p>
        </p:txBody>
      </p:sp>
      <p:sp>
        <p:nvSpPr>
          <p:cNvPr id="70" name="Title Text"/>
          <p:cNvSpPr txBox="1"/>
          <p:nvPr>
            <p:ph type="title"/>
          </p:nvPr>
        </p:nvSpPr>
        <p:spPr>
          <a:xfrm>
            <a:off x="1270000" y="7366000"/>
            <a:ext cx="10464800" cy="1701800"/>
          </a:xfrm>
          <a:prstGeom prst="rect">
            <a:avLst/>
          </a:prstGeom>
        </p:spPr>
        <p:txBody>
          <a:body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Reflection">
    <p:spTree>
      <p:nvGrpSpPr>
        <p:cNvPr id="1" name=""/>
        <p:cNvGrpSpPr/>
        <p:nvPr/>
      </p:nvGrpSpPr>
      <p:grpSpPr>
        <a:xfrm>
          <a:off x="0" y="0"/>
          <a:ext cx="0" cy="0"/>
          <a:chOff x="0" y="0"/>
          <a:chExt cx="0" cy="0"/>
        </a:xfrm>
      </p:grpSpPr>
      <p:sp>
        <p:nvSpPr>
          <p:cNvPr id="78" name="Image"/>
          <p:cNvSpPr/>
          <p:nvPr>
            <p:ph type="pic" sz="half" idx="13"/>
          </p:nvPr>
        </p:nvSpPr>
        <p:spPr>
          <a:xfrm>
            <a:off x="2438400" y="1638300"/>
            <a:ext cx="8128000" cy="5042206"/>
          </a:xfrm>
          <a:prstGeom prst="rect">
            <a:avLst/>
          </a:prstGeom>
          <a:ln w="25400"/>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79" name="Title Text"/>
          <p:cNvSpPr txBox="1"/>
          <p:nvPr>
            <p:ph type="title"/>
          </p:nvPr>
        </p:nvSpPr>
        <p:spPr>
          <a:xfrm>
            <a:off x="1270000" y="7366000"/>
            <a:ext cx="10464800" cy="1701800"/>
          </a:xfrm>
          <a:prstGeom prst="rect">
            <a:avLst/>
          </a:prstGeom>
        </p:spPr>
        <p:txBody>
          <a:bodyPr/>
          <a:lstStyle/>
          <a:p>
            <a:pPr/>
            <a:r>
              <a:t>Title Text</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4" name="Slide Number"/>
          <p:cNvSpPr txBox="1"/>
          <p:nvPr>
            <p:ph type="sldNum" sz="quarter" idx="2"/>
          </p:nvPr>
        </p:nvSpPr>
        <p:spPr>
          <a:xfrm>
            <a:off x="6324600" y="9258300"/>
            <a:ext cx="342900" cy="3683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1pPr>
      <a:lvl2pPr marL="0" marR="0" indent="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2pPr>
      <a:lvl3pPr marL="0" marR="0" indent="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3pPr>
      <a:lvl4pPr marL="0" marR="0" indent="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4pPr>
      <a:lvl5pPr marL="0" marR="0" indent="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5pPr>
      <a:lvl6pPr marL="0" marR="0" indent="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6pPr>
      <a:lvl7pPr marL="0" marR="0" indent="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7pPr>
      <a:lvl8pPr marL="0" marR="0" indent="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8pPr>
      <a:lvl9pPr marL="0" marR="0" indent="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9pPr>
    </p:titleStyle>
    <p:bodyStyle>
      <a:lvl1pPr marL="8890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1pPr>
      <a:lvl2pPr marL="13335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2pPr>
      <a:lvl3pPr marL="17780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3pPr>
      <a:lvl4pPr marL="22225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4pPr>
      <a:lvl5pPr marL="26670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5pPr>
      <a:lvl6pPr marL="30226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6pPr>
      <a:lvl7pPr marL="33782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7pPr>
      <a:lvl8pPr marL="37338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8pPr>
      <a:lvl9pPr marL="40894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1pPr>
      <a:lvl2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2pPr>
      <a:lvl3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3pPr>
      <a:lvl4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4pPr>
      <a:lvl5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5pPr>
      <a:lvl6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6pPr>
      <a:lvl7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7pPr>
      <a:lvl8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8pPr>
      <a:lvl9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1.png"/><Relationship Id="rId9" Type="http://schemas.openxmlformats.org/officeDocument/2006/relationships/image" Target="../media/image3.png"/><Relationship Id="rId10"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1.png"/><Relationship Id="rId9" Type="http://schemas.openxmlformats.org/officeDocument/2006/relationships/image" Target="../media/image3.png"/><Relationship Id="rId10"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8.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6.png"/><Relationship Id="rId9"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1990s Hypertext in the 21st Century…"/>
          <p:cNvSpPr txBox="1"/>
          <p:nvPr/>
        </p:nvSpPr>
        <p:spPr>
          <a:xfrm>
            <a:off x="1450120" y="-122767"/>
            <a:ext cx="10104560" cy="929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latin typeface="Arial Black"/>
                <a:ea typeface="Arial Black"/>
                <a:cs typeface="Arial Black"/>
                <a:sym typeface="Arial Black"/>
              </a:defRPr>
            </a:pPr>
          </a:p>
          <a:p>
            <a:pPr>
              <a:defRPr sz="4600">
                <a:latin typeface="Arial Black"/>
                <a:ea typeface="Arial Black"/>
                <a:cs typeface="Arial Black"/>
                <a:sym typeface="Arial Black"/>
              </a:defRPr>
            </a:pPr>
            <a:r>
              <a:t>1990s Hypertext in the 21st Century</a:t>
            </a:r>
          </a:p>
          <a:p>
            <a:pPr>
              <a:defRPr>
                <a:latin typeface="Arial Black"/>
                <a:ea typeface="Arial Black"/>
                <a:cs typeface="Arial Black"/>
                <a:sym typeface="Arial Black"/>
              </a:defRPr>
            </a:pPr>
          </a:p>
          <a:p>
            <a:pPr>
              <a:defRPr sz="3800">
                <a:latin typeface="Arial Black"/>
                <a:ea typeface="Arial Black"/>
                <a:cs typeface="Arial Black"/>
                <a:sym typeface="Arial Black"/>
              </a:defRPr>
            </a:pPr>
            <a:r>
              <a:t>Dene Grigar</a:t>
            </a:r>
          </a:p>
          <a:p>
            <a:pPr>
              <a:defRPr sz="3800">
                <a:latin typeface="Arial Black"/>
                <a:ea typeface="Arial Black"/>
                <a:cs typeface="Arial Black"/>
                <a:sym typeface="Arial Black"/>
              </a:defRPr>
            </a:pPr>
            <a:r>
              <a:t>“The Effect of Migration on </a:t>
            </a:r>
          </a:p>
          <a:p>
            <a:pPr>
              <a:defRPr sz="3800">
                <a:latin typeface="Arial Black"/>
                <a:ea typeface="Arial Black"/>
                <a:cs typeface="Arial Black"/>
                <a:sym typeface="Arial Black"/>
              </a:defRPr>
            </a:pPr>
            <a:r>
              <a:t>Michael Joyce’s afternoon, a story”</a:t>
            </a:r>
          </a:p>
          <a:p>
            <a:pPr>
              <a:defRPr>
                <a:latin typeface="Arial Black"/>
                <a:ea typeface="Arial Black"/>
                <a:cs typeface="Arial Black"/>
                <a:sym typeface="Arial Black"/>
              </a:defRPr>
            </a:pPr>
          </a:p>
          <a:p>
            <a:pPr>
              <a:defRPr sz="3600">
                <a:latin typeface="Arial Black"/>
                <a:ea typeface="Arial Black"/>
                <a:cs typeface="Arial Black"/>
                <a:sym typeface="Arial Black"/>
              </a:defRPr>
            </a:pPr>
            <a:r>
              <a:t>Richard Snyder</a:t>
            </a:r>
          </a:p>
          <a:p>
            <a:pPr>
              <a:defRPr sz="3600">
                <a:latin typeface="Arial Black"/>
                <a:ea typeface="Arial Black"/>
                <a:cs typeface="Arial Black"/>
                <a:sym typeface="Arial Black"/>
              </a:defRPr>
            </a:pPr>
            <a:r>
              <a:t>“All Text Is a Game: </a:t>
            </a:r>
          </a:p>
          <a:p>
            <a:pPr>
              <a:defRPr sz="3600">
                <a:latin typeface="Arial Black"/>
                <a:ea typeface="Arial Black"/>
                <a:cs typeface="Arial Black"/>
                <a:sym typeface="Arial Black"/>
              </a:defRPr>
            </a:pPr>
            <a:r>
              <a:t>The Jubilant Literary Experiment </a:t>
            </a:r>
          </a:p>
          <a:p>
            <a:pPr>
              <a:defRPr sz="3600">
                <a:latin typeface="Arial Black"/>
                <a:ea typeface="Arial Black"/>
                <a:cs typeface="Arial Black"/>
                <a:sym typeface="Arial Black"/>
              </a:defRPr>
            </a:pPr>
            <a:r>
              <a:t>of </a:t>
            </a:r>
            <a:r>
              <a:t>King of Space”</a:t>
            </a:r>
          </a:p>
        </p:txBody>
      </p:sp>
      <p:pic>
        <p:nvPicPr>
          <p:cNvPr id="138" name="afternoon3.jpg.png" descr="afternoon3.jpg.png"/>
          <p:cNvPicPr>
            <a:picLocks noChangeAspect="1"/>
          </p:cNvPicPr>
          <p:nvPr/>
        </p:nvPicPr>
        <p:blipFill>
          <a:blip r:embed="rId2">
            <a:extLst/>
          </a:blip>
          <a:stretch>
            <a:fillRect/>
          </a:stretch>
        </p:blipFill>
        <p:spPr>
          <a:xfrm>
            <a:off x="-772992" y="1619926"/>
            <a:ext cx="4166935" cy="2685359"/>
          </a:xfrm>
          <a:prstGeom prst="rect">
            <a:avLst/>
          </a:prstGeom>
          <a:ln w="12700">
            <a:miter lim="400000"/>
          </a:ln>
        </p:spPr>
      </p:pic>
      <p:pic>
        <p:nvPicPr>
          <p:cNvPr id="139" name="Unknown.jpeg" descr="Unknown.jpeg"/>
          <p:cNvPicPr>
            <a:picLocks noChangeAspect="1"/>
          </p:cNvPicPr>
          <p:nvPr/>
        </p:nvPicPr>
        <p:blipFill>
          <a:blip r:embed="rId3">
            <a:extLst/>
          </a:blip>
          <a:srcRect l="6641" t="0" r="2059" b="1580"/>
          <a:stretch>
            <a:fillRect/>
          </a:stretch>
        </p:blipFill>
        <p:spPr>
          <a:xfrm rot="828873">
            <a:off x="10670573" y="6692251"/>
            <a:ext cx="1992460" cy="2867506"/>
          </a:xfrm>
          <a:custGeom>
            <a:avLst/>
            <a:gdLst/>
            <a:ahLst/>
            <a:cxnLst>
              <a:cxn ang="0">
                <a:pos x="wd2" y="hd2"/>
              </a:cxn>
              <a:cxn ang="5400000">
                <a:pos x="wd2" y="hd2"/>
              </a:cxn>
              <a:cxn ang="10800000">
                <a:pos x="wd2" y="hd2"/>
              </a:cxn>
              <a:cxn ang="16200000">
                <a:pos x="wd2" y="hd2"/>
              </a:cxn>
            </a:cxnLst>
            <a:rect l="0" t="0" r="r" b="b"/>
            <a:pathLst>
              <a:path w="21561" h="21575" fill="norm" stroke="1" extrusionOk="0">
                <a:moveTo>
                  <a:pt x="16901" y="0"/>
                </a:moveTo>
                <a:cubicBezTo>
                  <a:pt x="16218" y="0"/>
                  <a:pt x="16047" y="35"/>
                  <a:pt x="16115" y="158"/>
                </a:cubicBezTo>
                <a:cubicBezTo>
                  <a:pt x="16163" y="245"/>
                  <a:pt x="16155" y="349"/>
                  <a:pt x="16094" y="391"/>
                </a:cubicBezTo>
                <a:cubicBezTo>
                  <a:pt x="16033" y="433"/>
                  <a:pt x="15982" y="528"/>
                  <a:pt x="15982" y="600"/>
                </a:cubicBezTo>
                <a:cubicBezTo>
                  <a:pt x="15982" y="698"/>
                  <a:pt x="13993" y="737"/>
                  <a:pt x="8179" y="758"/>
                </a:cubicBezTo>
                <a:cubicBezTo>
                  <a:pt x="1318" y="784"/>
                  <a:pt x="371" y="811"/>
                  <a:pt x="371" y="962"/>
                </a:cubicBezTo>
                <a:cubicBezTo>
                  <a:pt x="371" y="1056"/>
                  <a:pt x="273" y="1156"/>
                  <a:pt x="152" y="1188"/>
                </a:cubicBezTo>
                <a:cubicBezTo>
                  <a:pt x="-13" y="1233"/>
                  <a:pt x="-39" y="1365"/>
                  <a:pt x="54" y="1720"/>
                </a:cubicBezTo>
                <a:cubicBezTo>
                  <a:pt x="218" y="2352"/>
                  <a:pt x="382" y="19171"/>
                  <a:pt x="234" y="20204"/>
                </a:cubicBezTo>
                <a:cubicBezTo>
                  <a:pt x="140" y="20857"/>
                  <a:pt x="165" y="21029"/>
                  <a:pt x="350" y="21078"/>
                </a:cubicBezTo>
                <a:cubicBezTo>
                  <a:pt x="538" y="21129"/>
                  <a:pt x="523" y="21182"/>
                  <a:pt x="277" y="21371"/>
                </a:cubicBezTo>
                <a:cubicBezTo>
                  <a:pt x="-21" y="21600"/>
                  <a:pt x="-16" y="21600"/>
                  <a:pt x="457" y="21517"/>
                </a:cubicBezTo>
                <a:cubicBezTo>
                  <a:pt x="720" y="21472"/>
                  <a:pt x="1007" y="21449"/>
                  <a:pt x="1097" y="21467"/>
                </a:cubicBezTo>
                <a:cubicBezTo>
                  <a:pt x="1586" y="21559"/>
                  <a:pt x="10094" y="21582"/>
                  <a:pt x="10013" y="21490"/>
                </a:cubicBezTo>
                <a:cubicBezTo>
                  <a:pt x="9822" y="21276"/>
                  <a:pt x="10349" y="21155"/>
                  <a:pt x="11327" y="21192"/>
                </a:cubicBezTo>
                <a:cubicBezTo>
                  <a:pt x="12386" y="21232"/>
                  <a:pt x="12727" y="21308"/>
                  <a:pt x="12581" y="21473"/>
                </a:cubicBezTo>
                <a:cubicBezTo>
                  <a:pt x="12532" y="21527"/>
                  <a:pt x="13219" y="21573"/>
                  <a:pt x="14110" y="21574"/>
                </a:cubicBezTo>
                <a:cubicBezTo>
                  <a:pt x="14999" y="21575"/>
                  <a:pt x="15769" y="21529"/>
                  <a:pt x="15819" y="21473"/>
                </a:cubicBezTo>
                <a:cubicBezTo>
                  <a:pt x="15869" y="21416"/>
                  <a:pt x="16124" y="21390"/>
                  <a:pt x="16386" y="21413"/>
                </a:cubicBezTo>
                <a:cubicBezTo>
                  <a:pt x="16690" y="21440"/>
                  <a:pt x="16852" y="21407"/>
                  <a:pt x="16828" y="21323"/>
                </a:cubicBezTo>
                <a:cubicBezTo>
                  <a:pt x="16805" y="21238"/>
                  <a:pt x="17119" y="21178"/>
                  <a:pt x="17726" y="21156"/>
                </a:cubicBezTo>
                <a:cubicBezTo>
                  <a:pt x="18434" y="21130"/>
                  <a:pt x="18766" y="21175"/>
                  <a:pt x="19100" y="21335"/>
                </a:cubicBezTo>
                <a:cubicBezTo>
                  <a:pt x="19446" y="21501"/>
                  <a:pt x="19611" y="21520"/>
                  <a:pt x="19865" y="21425"/>
                </a:cubicBezTo>
                <a:cubicBezTo>
                  <a:pt x="20184" y="21305"/>
                  <a:pt x="20187" y="21187"/>
                  <a:pt x="20187" y="11048"/>
                </a:cubicBezTo>
                <a:lnTo>
                  <a:pt x="20187" y="794"/>
                </a:lnTo>
                <a:lnTo>
                  <a:pt x="18976" y="764"/>
                </a:lnTo>
                <a:lnTo>
                  <a:pt x="17760" y="732"/>
                </a:lnTo>
                <a:lnTo>
                  <a:pt x="17769" y="364"/>
                </a:lnTo>
                <a:lnTo>
                  <a:pt x="17777" y="0"/>
                </a:lnTo>
                <a:lnTo>
                  <a:pt x="16901" y="0"/>
                </a:lnTo>
                <a:close/>
                <a:moveTo>
                  <a:pt x="21402" y="5509"/>
                </a:moveTo>
                <a:cubicBezTo>
                  <a:pt x="21313" y="5509"/>
                  <a:pt x="21239" y="5761"/>
                  <a:pt x="21239" y="6071"/>
                </a:cubicBezTo>
                <a:cubicBezTo>
                  <a:pt x="21239" y="6380"/>
                  <a:pt x="21313" y="6632"/>
                  <a:pt x="21402" y="6632"/>
                </a:cubicBezTo>
                <a:cubicBezTo>
                  <a:pt x="21491" y="6632"/>
                  <a:pt x="21561" y="6380"/>
                  <a:pt x="21561" y="6071"/>
                </a:cubicBezTo>
                <a:cubicBezTo>
                  <a:pt x="21561" y="5761"/>
                  <a:pt x="21491" y="5509"/>
                  <a:pt x="21402" y="5509"/>
                </a:cubicBezTo>
                <a:close/>
                <a:moveTo>
                  <a:pt x="18314" y="21485"/>
                </a:moveTo>
                <a:cubicBezTo>
                  <a:pt x="18258" y="21483"/>
                  <a:pt x="18192" y="21492"/>
                  <a:pt x="18134" y="21508"/>
                </a:cubicBezTo>
                <a:cubicBezTo>
                  <a:pt x="18005" y="21544"/>
                  <a:pt x="18044" y="21569"/>
                  <a:pt x="18233" y="21574"/>
                </a:cubicBezTo>
                <a:cubicBezTo>
                  <a:pt x="18403" y="21579"/>
                  <a:pt x="18497" y="21555"/>
                  <a:pt x="18443" y="21517"/>
                </a:cubicBezTo>
                <a:cubicBezTo>
                  <a:pt x="18416" y="21499"/>
                  <a:pt x="18370" y="21486"/>
                  <a:pt x="18314" y="21485"/>
                </a:cubicBezTo>
                <a:close/>
              </a:path>
            </a:pathLst>
          </a:cu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Authoritative editions of born digital media are difficult to maintain"/>
          <p:cNvSpPr/>
          <p:nvPr/>
        </p:nvSpPr>
        <p:spPr>
          <a:xfrm>
            <a:off x="1028700" y="7854949"/>
            <a:ext cx="11277600"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57200" algn="l" defTabSz="457200">
              <a:defRPr sz="4000">
                <a:latin typeface="Arial Black"/>
                <a:ea typeface="Arial Black"/>
                <a:cs typeface="Arial Black"/>
                <a:sym typeface="Arial Black"/>
              </a:defRPr>
            </a:lvl1pPr>
          </a:lstStyle>
          <a:p>
            <a:pPr/>
            <a:r>
              <a:t>Authoritative editions of born digital media are difficult to maintain</a:t>
            </a:r>
          </a:p>
        </p:txBody>
      </p:sp>
      <p:pic>
        <p:nvPicPr>
          <p:cNvPr id="195" name="1987 First Edition.png" descr="1987 First Edition.png"/>
          <p:cNvPicPr>
            <a:picLocks noChangeAspect="1"/>
          </p:cNvPicPr>
          <p:nvPr/>
        </p:nvPicPr>
        <p:blipFill>
          <a:blip r:embed="rId2">
            <a:extLst/>
          </a:blip>
          <a:stretch>
            <a:fillRect/>
          </a:stretch>
        </p:blipFill>
        <p:spPr>
          <a:xfrm>
            <a:off x="3517900" y="571500"/>
            <a:ext cx="5365120" cy="5448300"/>
          </a:xfrm>
          <a:prstGeom prst="rect">
            <a:avLst/>
          </a:prstGeom>
          <a:ln w="12700">
            <a:miter lim="400000"/>
          </a:ln>
        </p:spPr>
      </p:pic>
      <p:sp>
        <p:nvSpPr>
          <p:cNvPr id="196" name="1st Edition, 1987"/>
          <p:cNvSpPr/>
          <p:nvPr/>
        </p:nvSpPr>
        <p:spPr>
          <a:xfrm>
            <a:off x="3675540" y="6172199"/>
            <a:ext cx="5033665"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Arial Black"/>
                <a:ea typeface="Arial Black"/>
                <a:cs typeface="Arial Black"/>
                <a:sym typeface="Arial Black"/>
              </a:defRPr>
            </a:lvl1pPr>
          </a:lstStyle>
          <a:p>
            <a:pPr/>
            <a:r>
              <a:t>1st Edition, 1987</a:t>
            </a:r>
          </a:p>
        </p:txBody>
      </p:sp>
      <p:sp>
        <p:nvSpPr>
          <p:cNvPr id="197"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Because variations not unusual for works of born digital literature, scholars should provide exact information in regards to the edition used for study so that it is clear how interpretation may have been impacted by it."/>
          <p:cNvSpPr/>
          <p:nvPr/>
        </p:nvSpPr>
        <p:spPr>
          <a:xfrm>
            <a:off x="584200" y="4781549"/>
            <a:ext cx="12344400" cy="436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defRPr sz="4000">
                <a:latin typeface="Arial Black"/>
                <a:ea typeface="Arial Black"/>
                <a:cs typeface="Arial Black"/>
                <a:sym typeface="Arial Black"/>
              </a:defRPr>
            </a:pPr>
            <a:r>
              <a:t>Because variations not unusual for works of born digital literature, scholars should provide </a:t>
            </a:r>
            <a:r>
              <a:rPr u="sng"/>
              <a:t>exact</a:t>
            </a:r>
            <a:r>
              <a:t> information in regards to the edition used for study so that it is clear how interpretation may have been impacted by it.</a:t>
            </a:r>
          </a:p>
        </p:txBody>
      </p:sp>
      <p:pic>
        <p:nvPicPr>
          <p:cNvPr id="200" name="1994-editions.png" descr="1994-editions.png"/>
          <p:cNvPicPr>
            <a:picLocks noChangeAspect="1"/>
          </p:cNvPicPr>
          <p:nvPr/>
        </p:nvPicPr>
        <p:blipFill>
          <a:blip r:embed="rId2">
            <a:extLst/>
          </a:blip>
          <a:stretch>
            <a:fillRect/>
          </a:stretch>
        </p:blipFill>
        <p:spPr>
          <a:xfrm>
            <a:off x="3819820" y="-893563"/>
            <a:ext cx="5365160" cy="7752655"/>
          </a:xfrm>
          <a:prstGeom prst="rect">
            <a:avLst/>
          </a:prstGeom>
          <a:ln w="12700">
            <a:miter lim="400000"/>
          </a:ln>
        </p:spPr>
      </p:pic>
      <p:sp>
        <p:nvSpPr>
          <p:cNvPr id="201"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lolly4.jpg" descr="lolly4.jpg"/>
          <p:cNvPicPr>
            <a:picLocks noChangeAspect="1"/>
          </p:cNvPicPr>
          <p:nvPr/>
        </p:nvPicPr>
        <p:blipFill>
          <a:blip r:embed="rId2">
            <a:extLst/>
          </a:blip>
          <a:stretch>
            <a:fillRect/>
          </a:stretch>
        </p:blipFill>
        <p:spPr>
          <a:xfrm>
            <a:off x="-433597" y="1483915"/>
            <a:ext cx="15615613" cy="12077702"/>
          </a:xfrm>
          <a:prstGeom prst="rect">
            <a:avLst/>
          </a:prstGeom>
          <a:ln w="12700">
            <a:miter lim="400000"/>
          </a:ln>
        </p:spPr>
      </p:pic>
      <p:sp>
        <p:nvSpPr>
          <p:cNvPr id="204" name="3rd…"/>
          <p:cNvSpPr/>
          <p:nvPr/>
        </p:nvSpPr>
        <p:spPr>
          <a:xfrm>
            <a:off x="1271122" y="495300"/>
            <a:ext cx="1041401" cy="977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latin typeface="Quicksand Bold"/>
                <a:ea typeface="Quicksand Bold"/>
                <a:cs typeface="Quicksand Bold"/>
                <a:sym typeface="Quicksand Bold"/>
              </a:defRPr>
            </a:pPr>
            <a:r>
              <a:t>3rd</a:t>
            </a:r>
          </a:p>
          <a:p>
            <a:pPr>
              <a:defRPr sz="1800">
                <a:latin typeface="Quicksand Bold"/>
                <a:ea typeface="Quicksand Bold"/>
                <a:cs typeface="Quicksand Bold"/>
                <a:sym typeface="Quicksand Bold"/>
              </a:defRPr>
            </a:pPr>
            <a:r>
              <a:t>1990</a:t>
            </a:r>
          </a:p>
          <a:p>
            <a:pPr>
              <a:defRPr sz="1800">
                <a:latin typeface="Quicksand Bold"/>
                <a:ea typeface="Quicksand Bold"/>
                <a:cs typeface="Quicksand Bold"/>
                <a:sym typeface="Quicksand Bold"/>
              </a:defRPr>
            </a:pPr>
            <a:r>
              <a:t>Mac</a:t>
            </a:r>
          </a:p>
        </p:txBody>
      </p:sp>
      <p:sp>
        <p:nvSpPr>
          <p:cNvPr id="205" name="4th…"/>
          <p:cNvSpPr/>
          <p:nvPr/>
        </p:nvSpPr>
        <p:spPr>
          <a:xfrm>
            <a:off x="2739231" y="488950"/>
            <a:ext cx="1473201" cy="977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latin typeface="Quicksand Bold"/>
                <a:ea typeface="Quicksand Bold"/>
                <a:cs typeface="Quicksand Bold"/>
                <a:sym typeface="Quicksand Bold"/>
              </a:defRPr>
            </a:pPr>
            <a:r>
              <a:t>4th</a:t>
            </a:r>
          </a:p>
          <a:p>
            <a:pPr>
              <a:defRPr sz="1800">
                <a:latin typeface="Quicksand Bold"/>
                <a:ea typeface="Quicksand Bold"/>
                <a:cs typeface="Quicksand Bold"/>
                <a:sym typeface="Quicksand Bold"/>
              </a:defRPr>
            </a:pPr>
            <a:r>
              <a:t>1992</a:t>
            </a:r>
          </a:p>
          <a:p>
            <a:pPr>
              <a:defRPr sz="1800">
                <a:latin typeface="Quicksand Bold"/>
                <a:ea typeface="Quicksand Bold"/>
                <a:cs typeface="Quicksand Bold"/>
                <a:sym typeface="Quicksand Bold"/>
              </a:defRPr>
            </a:pPr>
            <a:r>
              <a:t>Mac</a:t>
            </a:r>
          </a:p>
        </p:txBody>
      </p:sp>
      <p:sp>
        <p:nvSpPr>
          <p:cNvPr id="206" name="7th…"/>
          <p:cNvSpPr/>
          <p:nvPr/>
        </p:nvSpPr>
        <p:spPr>
          <a:xfrm>
            <a:off x="4911638" y="488950"/>
            <a:ext cx="1562101" cy="977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pPr>
            <a:r>
              <a:rPr>
                <a:latin typeface="Quicksand Bold"/>
                <a:ea typeface="Quicksand Bold"/>
                <a:cs typeface="Quicksand Bold"/>
                <a:sym typeface="Quicksand Bold"/>
              </a:rPr>
              <a:t>7th</a:t>
            </a:r>
            <a:endParaRPr>
              <a:latin typeface="Quicksand Bold"/>
              <a:ea typeface="Quicksand Bold"/>
              <a:cs typeface="Quicksand Bold"/>
              <a:sym typeface="Quicksand Bold"/>
            </a:endParaRPr>
          </a:p>
          <a:p>
            <a:pPr>
              <a:defRPr sz="1800"/>
            </a:pPr>
            <a:r>
              <a:rPr>
                <a:latin typeface="Quicksand Bold"/>
                <a:ea typeface="Quicksand Bold"/>
                <a:cs typeface="Quicksand Bold"/>
                <a:sym typeface="Quicksand Bold"/>
              </a:rPr>
              <a:t>1994</a:t>
            </a:r>
            <a:endParaRPr>
              <a:latin typeface="Quicksand Bold"/>
              <a:ea typeface="Quicksand Bold"/>
              <a:cs typeface="Quicksand Bold"/>
              <a:sym typeface="Quicksand Bold"/>
            </a:endParaRPr>
          </a:p>
          <a:p>
            <a:pPr>
              <a:defRPr sz="1800"/>
            </a:pPr>
            <a:r>
              <a:rPr>
                <a:latin typeface="Quicksand Bold"/>
                <a:ea typeface="Quicksand Bold"/>
                <a:cs typeface="Quicksand Bold"/>
                <a:sym typeface="Quicksand Bold"/>
              </a:rPr>
              <a:t>Windows</a:t>
            </a:r>
          </a:p>
        </p:txBody>
      </p:sp>
      <p:sp>
        <p:nvSpPr>
          <p:cNvPr id="207" name="10th…"/>
          <p:cNvSpPr/>
          <p:nvPr/>
        </p:nvSpPr>
        <p:spPr>
          <a:xfrm>
            <a:off x="7180057" y="488950"/>
            <a:ext cx="1562101" cy="977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latin typeface="Quicksand Bold"/>
                <a:ea typeface="Quicksand Bold"/>
                <a:cs typeface="Quicksand Bold"/>
                <a:sym typeface="Quicksand Bold"/>
              </a:defRPr>
            </a:pPr>
            <a:r>
              <a:t>10th</a:t>
            </a:r>
          </a:p>
          <a:p>
            <a:pPr>
              <a:defRPr sz="1800">
                <a:latin typeface="Quicksand Bold"/>
                <a:ea typeface="Quicksand Bold"/>
                <a:cs typeface="Quicksand Bold"/>
                <a:sym typeface="Quicksand Bold"/>
              </a:defRPr>
            </a:pPr>
            <a:r>
              <a:t>2001</a:t>
            </a:r>
          </a:p>
          <a:p>
            <a:pPr>
              <a:defRPr sz="1800">
                <a:latin typeface="Quicksand Bold"/>
                <a:ea typeface="Quicksand Bold"/>
                <a:cs typeface="Quicksand Bold"/>
                <a:sym typeface="Quicksand Bold"/>
              </a:defRPr>
            </a:pPr>
            <a:r>
              <a:t>CD-ROM</a:t>
            </a:r>
          </a:p>
        </p:txBody>
      </p:sp>
      <p:sp>
        <p:nvSpPr>
          <p:cNvPr id="208" name="11th…"/>
          <p:cNvSpPr/>
          <p:nvPr/>
        </p:nvSpPr>
        <p:spPr>
          <a:xfrm>
            <a:off x="9367942" y="488950"/>
            <a:ext cx="1270001" cy="977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latin typeface="Quicksand Bold"/>
                <a:ea typeface="Quicksand Bold"/>
                <a:cs typeface="Quicksand Bold"/>
                <a:sym typeface="Quicksand Bold"/>
              </a:defRPr>
            </a:pPr>
            <a:r>
              <a:t>11th</a:t>
            </a:r>
          </a:p>
          <a:p>
            <a:pPr>
              <a:defRPr sz="1800">
                <a:latin typeface="Quicksand Bold"/>
                <a:ea typeface="Quicksand Bold"/>
                <a:cs typeface="Quicksand Bold"/>
                <a:sym typeface="Quicksand Bold"/>
              </a:defRPr>
            </a:pPr>
            <a:r>
              <a:t>2007</a:t>
            </a:r>
          </a:p>
          <a:p>
            <a:pPr>
              <a:defRPr sz="1800">
                <a:latin typeface="Quicksand Bold"/>
                <a:ea typeface="Quicksand Bold"/>
                <a:cs typeface="Quicksand Bold"/>
                <a:sym typeface="Quicksand Bold"/>
              </a:defRPr>
            </a:pPr>
            <a:r>
              <a:t>CD-ROM</a:t>
            </a:r>
          </a:p>
        </p:txBody>
      </p:sp>
      <p:sp>
        <p:nvSpPr>
          <p:cNvPr id="209" name="12th…"/>
          <p:cNvSpPr/>
          <p:nvPr/>
        </p:nvSpPr>
        <p:spPr>
          <a:xfrm>
            <a:off x="11272384" y="488950"/>
            <a:ext cx="1524001" cy="977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latin typeface="Quicksand Bold"/>
                <a:ea typeface="Quicksand Bold"/>
                <a:cs typeface="Quicksand Bold"/>
                <a:sym typeface="Quicksand Bold"/>
              </a:defRPr>
            </a:pPr>
            <a:r>
              <a:t>12th</a:t>
            </a:r>
          </a:p>
          <a:p>
            <a:pPr>
              <a:defRPr sz="1800">
                <a:latin typeface="Quicksand Bold"/>
                <a:ea typeface="Quicksand Bold"/>
                <a:cs typeface="Quicksand Bold"/>
                <a:sym typeface="Quicksand Bold"/>
              </a:defRPr>
            </a:pPr>
            <a:r>
              <a:t>2016</a:t>
            </a:r>
          </a:p>
          <a:p>
            <a:pPr>
              <a:defRPr sz="1800">
                <a:latin typeface="Quicksand Bold"/>
                <a:ea typeface="Quicksand Bold"/>
                <a:cs typeface="Quicksand Bold"/>
                <a:sym typeface="Quicksand Bold"/>
              </a:defRPr>
            </a:pPr>
            <a:r>
              <a:t>USB Stick</a:t>
            </a:r>
          </a:p>
        </p:txBody>
      </p:sp>
      <p:sp>
        <p:nvSpPr>
          <p:cNvPr id="210"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What does it mean for there to be an authoritative edition if one cannot access a copy of it?"/>
          <p:cNvSpPr/>
          <p:nvPr/>
        </p:nvSpPr>
        <p:spPr>
          <a:xfrm>
            <a:off x="348985" y="7147983"/>
            <a:ext cx="13085763"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defRPr sz="1200">
                <a:latin typeface="Arial Black"/>
                <a:ea typeface="Arial Black"/>
                <a:cs typeface="Arial Black"/>
                <a:sym typeface="Arial Black"/>
              </a:defRPr>
            </a:pPr>
            <a:r>
              <a:rPr sz="4000"/>
              <a:t>What does it mean for there to be an authoritative edition if one cannot access a copy of it?</a:t>
            </a:r>
            <a:r>
              <a:t> </a:t>
            </a:r>
          </a:p>
        </p:txBody>
      </p:sp>
      <p:pic>
        <p:nvPicPr>
          <p:cNvPr id="213" name="analyzing editions of afternoon.jpg" descr="analyzing editions of afternoon.jpg"/>
          <p:cNvPicPr>
            <a:picLocks noChangeAspect="1"/>
          </p:cNvPicPr>
          <p:nvPr/>
        </p:nvPicPr>
        <p:blipFill>
          <a:blip r:embed="rId2">
            <a:extLst/>
          </a:blip>
          <a:stretch>
            <a:fillRect/>
          </a:stretch>
        </p:blipFill>
        <p:spPr>
          <a:xfrm>
            <a:off x="1485900" y="114300"/>
            <a:ext cx="10016370" cy="6731000"/>
          </a:xfrm>
          <a:prstGeom prst="rect">
            <a:avLst/>
          </a:prstGeom>
          <a:ln w="12700">
            <a:miter lim="400000"/>
          </a:ln>
        </p:spPr>
      </p:pic>
      <p:sp>
        <p:nvSpPr>
          <p:cNvPr id="214"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is typically cited without any acknowledgement or awareness of the differences between its versions, or even the fact that multiple versions exist” --Kirschenbaum, Mechanisms: New Media and the Forensic Imagination"/>
          <p:cNvSpPr/>
          <p:nvPr/>
        </p:nvSpPr>
        <p:spPr>
          <a:xfrm>
            <a:off x="990136" y="5683250"/>
            <a:ext cx="12031598" cy="398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defRPr sz="3600">
                <a:latin typeface="Arial Black"/>
                <a:ea typeface="Arial Black"/>
                <a:cs typeface="Arial Black"/>
                <a:sym typeface="Arial Black"/>
              </a:defRPr>
            </a:pPr>
            <a:r>
              <a:t>“...is typically cited without any acknowledgement or awareness of the differences between its versions, or even the fact that multiple versions exist” --Kirschenbaum, </a:t>
            </a:r>
            <a:r>
              <a:t>Mechanisms: New Media and the Forensic Imagination</a:t>
            </a:r>
          </a:p>
        </p:txBody>
      </p:sp>
      <p:pic>
        <p:nvPicPr>
          <p:cNvPr id="217" name="afternoon-cdrom.jpg" descr="afternoon-cdrom.jpg"/>
          <p:cNvPicPr>
            <a:picLocks noChangeAspect="1"/>
          </p:cNvPicPr>
          <p:nvPr/>
        </p:nvPicPr>
        <p:blipFill>
          <a:blip r:embed="rId2">
            <a:extLst/>
          </a:blip>
          <a:stretch>
            <a:fillRect/>
          </a:stretch>
        </p:blipFill>
        <p:spPr>
          <a:xfrm>
            <a:off x="584200" y="279400"/>
            <a:ext cx="4803576" cy="4165600"/>
          </a:xfrm>
          <a:prstGeom prst="rect">
            <a:avLst/>
          </a:prstGeom>
          <a:ln w="12700">
            <a:miter lim="400000"/>
          </a:ln>
        </p:spPr>
      </p:pic>
      <p:pic>
        <p:nvPicPr>
          <p:cNvPr id="218" name="afternoon-cdrom.jpg" descr="afternoon-cdrom.jpg"/>
          <p:cNvPicPr>
            <a:picLocks noChangeAspect="1"/>
          </p:cNvPicPr>
          <p:nvPr/>
        </p:nvPicPr>
        <p:blipFill>
          <a:blip r:embed="rId2">
            <a:extLst/>
          </a:blip>
          <a:stretch>
            <a:fillRect/>
          </a:stretch>
        </p:blipFill>
        <p:spPr>
          <a:xfrm>
            <a:off x="6639124" y="254000"/>
            <a:ext cx="4803576" cy="4165600"/>
          </a:xfrm>
          <a:prstGeom prst="rect">
            <a:avLst/>
          </a:prstGeom>
          <a:ln w="12700">
            <a:miter lim="400000"/>
          </a:ln>
        </p:spPr>
      </p:pic>
      <p:sp>
        <p:nvSpPr>
          <p:cNvPr id="219" name="The 10th Edition, 2001"/>
          <p:cNvSpPr/>
          <p:nvPr/>
        </p:nvSpPr>
        <p:spPr>
          <a:xfrm>
            <a:off x="211037" y="4540250"/>
            <a:ext cx="5549901" cy="673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200">
                <a:latin typeface="Arial Black"/>
                <a:ea typeface="Arial Black"/>
                <a:cs typeface="Arial Black"/>
                <a:sym typeface="Arial Black"/>
              </a:defRPr>
            </a:lvl1pPr>
          </a:lstStyle>
          <a:p>
            <a:pPr/>
            <a:r>
              <a:t>The 10th Edition, 2001</a:t>
            </a:r>
          </a:p>
        </p:txBody>
      </p:sp>
      <p:sp>
        <p:nvSpPr>
          <p:cNvPr id="220" name="The 11th Edition, 2007"/>
          <p:cNvSpPr/>
          <p:nvPr/>
        </p:nvSpPr>
        <p:spPr>
          <a:xfrm>
            <a:off x="6489700" y="4533900"/>
            <a:ext cx="5549900" cy="673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200">
                <a:latin typeface="Arial Black"/>
                <a:ea typeface="Arial Black"/>
                <a:cs typeface="Arial Black"/>
                <a:sym typeface="Arial Black"/>
              </a:defRPr>
            </a:lvl1pPr>
          </a:lstStyle>
          <a:p>
            <a:pPr/>
            <a:r>
              <a:t>The 11th Edition, 2007</a:t>
            </a:r>
          </a:p>
        </p:txBody>
      </p:sp>
      <p:sp>
        <p:nvSpPr>
          <p:cNvPr id="221"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How in the world could it have survived these 13 migrations without variations?"/>
          <p:cNvSpPr/>
          <p:nvPr/>
        </p:nvSpPr>
        <p:spPr>
          <a:xfrm>
            <a:off x="787400" y="7651749"/>
            <a:ext cx="12052300"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defRPr sz="4000">
                <a:latin typeface="Arial Black"/>
                <a:ea typeface="Arial Black"/>
                <a:cs typeface="Arial Black"/>
                <a:sym typeface="Arial Black"/>
              </a:defRPr>
            </a:pPr>
            <a:r>
              <a:t>How in the world could it have survived these 13 migrations </a:t>
            </a:r>
            <a:r>
              <a:rPr u="sng"/>
              <a:t>without</a:t>
            </a:r>
            <a:r>
              <a:t> variations? </a:t>
            </a:r>
          </a:p>
        </p:txBody>
      </p:sp>
      <p:pic>
        <p:nvPicPr>
          <p:cNvPr id="224" name="video of macs and afternoon.mov" descr="video of macs and afternoon.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925688" y="647700"/>
            <a:ext cx="11153424" cy="6273800"/>
          </a:xfrm>
          <a:prstGeom prst="rect">
            <a:avLst/>
          </a:prstGeom>
          <a:ln w="127000">
            <a:solidFill>
              <a:srgbClr val="000000"/>
            </a:solidFill>
            <a:miter lim="400000"/>
          </a:ln>
        </p:spPr>
      </p:pic>
      <p:sp>
        <p:nvSpPr>
          <p:cNvPr id="225"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6" name="Text"/>
          <p:cNvSpPr txBox="1"/>
          <p:nvPr/>
        </p:nvSpPr>
        <p:spPr>
          <a:xfrm>
            <a:off x="6058574" y="3398141"/>
            <a:ext cx="1092548" cy="736601"/>
          </a:xfrm>
          <a:prstGeom prst="rect">
            <a:avLst/>
          </a:prstGeom>
          <a:ln w="12700">
            <a:miter lim="400000"/>
          </a:ln>
        </p:spPr>
        <p:txBody>
          <a:bodyPr wrap="none" lIns="50800" tIns="50800" rIns="50800" bIns="50800" anchor="ctr">
            <a:spAutoFit/>
          </a:bodyPr>
          <a:lstStyle/>
          <a:p>
            <a:pPr>
              <a:defRPr>
                <a:latin typeface="Helvetica"/>
                <a:ea typeface="Helvetica"/>
                <a:cs typeface="Helvetica"/>
                <a:sym typeface="Helvetica"/>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0093" fill="hold"/>
                                        <p:tgtEl>
                                          <p:spTgt spid="22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2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dtc-wsuv.org/elo2020-hypertext…"/>
          <p:cNvSpPr/>
          <p:nvPr/>
        </p:nvSpPr>
        <p:spPr>
          <a:xfrm>
            <a:off x="609600" y="3975100"/>
            <a:ext cx="12230100" cy="2768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defTabSz="457200">
              <a:tabLst>
                <a:tab pos="3429000" algn="l"/>
              </a:tabLst>
              <a:defRPr sz="4800">
                <a:latin typeface="Arial Black"/>
                <a:ea typeface="Arial Black"/>
                <a:cs typeface="Arial Black"/>
                <a:sym typeface="Arial Black"/>
              </a:defRPr>
            </a:pPr>
            <a:r>
              <a:t>dtc-wsuv.org/elo2020-hypertext</a:t>
            </a:r>
          </a:p>
          <a:p>
            <a:pPr marR="457200" defTabSz="457200">
              <a:tabLst>
                <a:tab pos="3429000" algn="l"/>
              </a:tabLst>
              <a:defRPr sz="2400">
                <a:latin typeface="Arial Black"/>
                <a:ea typeface="Arial Black"/>
                <a:cs typeface="Arial Black"/>
                <a:sym typeface="Arial Black"/>
              </a:defRPr>
            </a:pPr>
            <a:r>
              <a:t>Dene Grigar, dgrigar@wsu.edu</a:t>
            </a:r>
          </a:p>
        </p:txBody>
      </p:sp>
      <p:pic>
        <p:nvPicPr>
          <p:cNvPr id="229" name="wsuv.png" descr="wsuv.png"/>
          <p:cNvPicPr>
            <a:picLocks noChangeAspect="1"/>
          </p:cNvPicPr>
          <p:nvPr/>
        </p:nvPicPr>
        <p:blipFill>
          <a:blip r:embed="rId2">
            <a:extLst/>
          </a:blip>
          <a:stretch>
            <a:fillRect/>
          </a:stretch>
        </p:blipFill>
        <p:spPr>
          <a:xfrm>
            <a:off x="1009945" y="7353300"/>
            <a:ext cx="2286001" cy="1680308"/>
          </a:xfrm>
          <a:prstGeom prst="rect">
            <a:avLst/>
          </a:prstGeom>
          <a:ln w="12700">
            <a:miter lim="400000"/>
          </a:ln>
        </p:spPr>
      </p:pic>
      <p:pic>
        <p:nvPicPr>
          <p:cNvPr id="230" name="ell.tiff" descr="ell.tiff"/>
          <p:cNvPicPr>
            <a:picLocks noChangeAspect="1"/>
          </p:cNvPicPr>
          <p:nvPr/>
        </p:nvPicPr>
        <p:blipFill>
          <a:blip r:embed="rId3">
            <a:extLst/>
          </a:blip>
          <a:stretch>
            <a:fillRect/>
          </a:stretch>
        </p:blipFill>
        <p:spPr>
          <a:xfrm>
            <a:off x="5240119" y="7366000"/>
            <a:ext cx="1274982" cy="1651000"/>
          </a:xfrm>
          <a:prstGeom prst="rect">
            <a:avLst/>
          </a:prstGeom>
          <a:ln w="12700">
            <a:miter lim="400000"/>
          </a:ln>
        </p:spPr>
      </p:pic>
      <p:pic>
        <p:nvPicPr>
          <p:cNvPr id="231" name="elo.jpg" descr="elo.jpg"/>
          <p:cNvPicPr>
            <a:picLocks noChangeAspect="1"/>
          </p:cNvPicPr>
          <p:nvPr/>
        </p:nvPicPr>
        <p:blipFill>
          <a:blip r:embed="rId4">
            <a:extLst/>
          </a:blip>
          <a:stretch>
            <a:fillRect/>
          </a:stretch>
        </p:blipFill>
        <p:spPr>
          <a:xfrm>
            <a:off x="9512300" y="7594600"/>
            <a:ext cx="1447800" cy="1447800"/>
          </a:xfrm>
          <a:prstGeom prst="rect">
            <a:avLst/>
          </a:prstGeom>
          <a:ln w="12700">
            <a:miter lim="400000"/>
          </a:ln>
        </p:spPr>
      </p:pic>
      <p:pic>
        <p:nvPicPr>
          <p:cNvPr id="232" name="afternoon2.jpg" descr="afternoon2.jpg"/>
          <p:cNvPicPr>
            <a:picLocks noChangeAspect="1"/>
          </p:cNvPicPr>
          <p:nvPr/>
        </p:nvPicPr>
        <p:blipFill>
          <a:blip r:embed="rId5">
            <a:extLst/>
          </a:blip>
          <a:stretch>
            <a:fillRect/>
          </a:stretch>
        </p:blipFill>
        <p:spPr>
          <a:xfrm>
            <a:off x="101600" y="736600"/>
            <a:ext cx="1828800" cy="2642617"/>
          </a:xfrm>
          <a:prstGeom prst="rect">
            <a:avLst/>
          </a:prstGeom>
          <a:ln w="12700">
            <a:miter lim="400000"/>
          </a:ln>
        </p:spPr>
      </p:pic>
      <p:pic>
        <p:nvPicPr>
          <p:cNvPr id="233" name="afternoon-1994-mac.jpg" descr="afternoon-1994-mac.jpg"/>
          <p:cNvPicPr>
            <a:picLocks noChangeAspect="1"/>
          </p:cNvPicPr>
          <p:nvPr/>
        </p:nvPicPr>
        <p:blipFill>
          <a:blip r:embed="rId6">
            <a:extLst/>
          </a:blip>
          <a:stretch>
            <a:fillRect/>
          </a:stretch>
        </p:blipFill>
        <p:spPr>
          <a:xfrm>
            <a:off x="4196229" y="762000"/>
            <a:ext cx="1792942" cy="2590800"/>
          </a:xfrm>
          <a:prstGeom prst="rect">
            <a:avLst/>
          </a:prstGeom>
          <a:ln w="12700">
            <a:miter lim="400000"/>
          </a:ln>
        </p:spPr>
      </p:pic>
      <p:pic>
        <p:nvPicPr>
          <p:cNvPr id="234" name="afternoon-1994-white-small.jpg" descr="afternoon-1994-white-small.jpg"/>
          <p:cNvPicPr>
            <a:picLocks noChangeAspect="1"/>
          </p:cNvPicPr>
          <p:nvPr/>
        </p:nvPicPr>
        <p:blipFill>
          <a:blip r:embed="rId7">
            <a:extLst/>
          </a:blip>
          <a:stretch>
            <a:fillRect/>
          </a:stretch>
        </p:blipFill>
        <p:spPr>
          <a:xfrm>
            <a:off x="6127750" y="749300"/>
            <a:ext cx="1803400" cy="2605913"/>
          </a:xfrm>
          <a:prstGeom prst="rect">
            <a:avLst/>
          </a:prstGeom>
          <a:ln w="12700">
            <a:miter lim="400000"/>
          </a:ln>
        </p:spPr>
      </p:pic>
      <p:pic>
        <p:nvPicPr>
          <p:cNvPr id="235" name="afternoon3.jpg.png" descr="afternoon3.jpg.png"/>
          <p:cNvPicPr>
            <a:picLocks noChangeAspect="1"/>
          </p:cNvPicPr>
          <p:nvPr/>
        </p:nvPicPr>
        <p:blipFill>
          <a:blip r:embed="rId8">
            <a:extLst/>
          </a:blip>
          <a:stretch>
            <a:fillRect/>
          </a:stretch>
        </p:blipFill>
        <p:spPr>
          <a:xfrm>
            <a:off x="946149" y="698500"/>
            <a:ext cx="4203701" cy="2709052"/>
          </a:xfrm>
          <a:prstGeom prst="rect">
            <a:avLst/>
          </a:prstGeom>
          <a:ln w="12700">
            <a:miter lim="400000"/>
          </a:ln>
        </p:spPr>
      </p:pic>
      <p:pic>
        <p:nvPicPr>
          <p:cNvPr id="236" name="2001.png" descr="2001.png"/>
          <p:cNvPicPr>
            <a:picLocks noChangeAspect="1"/>
          </p:cNvPicPr>
          <p:nvPr/>
        </p:nvPicPr>
        <p:blipFill>
          <a:blip r:embed="rId9">
            <a:extLst/>
          </a:blip>
          <a:stretch>
            <a:fillRect/>
          </a:stretch>
        </p:blipFill>
        <p:spPr>
          <a:xfrm>
            <a:off x="7296150" y="558800"/>
            <a:ext cx="4635500" cy="2987323"/>
          </a:xfrm>
          <a:prstGeom prst="rect">
            <a:avLst/>
          </a:prstGeom>
          <a:ln w="12700">
            <a:miter lim="400000"/>
          </a:ln>
        </p:spPr>
      </p:pic>
      <p:pic>
        <p:nvPicPr>
          <p:cNvPr id="237" name="2016.png" descr="2016.png"/>
          <p:cNvPicPr>
            <a:picLocks noChangeAspect="1"/>
          </p:cNvPicPr>
          <p:nvPr/>
        </p:nvPicPr>
        <p:blipFill>
          <a:blip r:embed="rId10">
            <a:extLst/>
          </a:blip>
          <a:stretch>
            <a:fillRect/>
          </a:stretch>
        </p:blipFill>
        <p:spPr>
          <a:xfrm rot="16200000">
            <a:off x="9990241" y="752265"/>
            <a:ext cx="4064001" cy="2619023"/>
          </a:xfrm>
          <a:prstGeom prst="rect">
            <a:avLst/>
          </a:prstGeom>
          <a:ln w="12700">
            <a:miter lim="400000"/>
          </a:ln>
        </p:spPr>
      </p:pic>
      <p:sp>
        <p:nvSpPr>
          <p:cNvPr id="238"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The Affect of Migration upon Michael Joyce’s afternoon, a story”…"/>
          <p:cNvSpPr/>
          <p:nvPr/>
        </p:nvSpPr>
        <p:spPr>
          <a:xfrm>
            <a:off x="609600" y="3803650"/>
            <a:ext cx="12230100" cy="311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defTabSz="457200">
              <a:tabLst>
                <a:tab pos="3429000" algn="l"/>
              </a:tabLst>
              <a:defRPr sz="4800">
                <a:latin typeface="Arial Black"/>
                <a:ea typeface="Arial Black"/>
                <a:cs typeface="Arial Black"/>
                <a:sym typeface="Arial Black"/>
              </a:defRPr>
            </a:pPr>
            <a:r>
              <a:t>“The Affect of Migration upon Michael Joyce’s </a:t>
            </a:r>
            <a:r>
              <a:t>afternoon, a story</a:t>
            </a:r>
            <a:r>
              <a:t>”</a:t>
            </a:r>
          </a:p>
          <a:p>
            <a:pPr marR="457200" defTabSz="457200">
              <a:tabLst>
                <a:tab pos="3429000" algn="l"/>
              </a:tabLst>
              <a:defRPr sz="2400">
                <a:latin typeface="Arial Black"/>
                <a:ea typeface="Arial Black"/>
                <a:cs typeface="Arial Black"/>
                <a:sym typeface="Arial Black"/>
              </a:defRPr>
            </a:pPr>
            <a:r>
              <a:t>by Dene Grigar, PhD, Director, Electronic Literature Lab</a:t>
            </a:r>
          </a:p>
        </p:txBody>
      </p:sp>
      <p:pic>
        <p:nvPicPr>
          <p:cNvPr id="142" name="wsuv.png" descr="wsuv.png"/>
          <p:cNvPicPr>
            <a:picLocks noChangeAspect="1"/>
          </p:cNvPicPr>
          <p:nvPr/>
        </p:nvPicPr>
        <p:blipFill>
          <a:blip r:embed="rId2">
            <a:extLst/>
          </a:blip>
          <a:stretch>
            <a:fillRect/>
          </a:stretch>
        </p:blipFill>
        <p:spPr>
          <a:xfrm>
            <a:off x="1009945" y="7353300"/>
            <a:ext cx="2286001" cy="1680308"/>
          </a:xfrm>
          <a:prstGeom prst="rect">
            <a:avLst/>
          </a:prstGeom>
          <a:ln w="12700">
            <a:miter lim="400000"/>
          </a:ln>
        </p:spPr>
      </p:pic>
      <p:pic>
        <p:nvPicPr>
          <p:cNvPr id="143" name="ell.tiff" descr="ell.tiff"/>
          <p:cNvPicPr>
            <a:picLocks noChangeAspect="1"/>
          </p:cNvPicPr>
          <p:nvPr/>
        </p:nvPicPr>
        <p:blipFill>
          <a:blip r:embed="rId3">
            <a:extLst/>
          </a:blip>
          <a:stretch>
            <a:fillRect/>
          </a:stretch>
        </p:blipFill>
        <p:spPr>
          <a:xfrm>
            <a:off x="5240119" y="7366000"/>
            <a:ext cx="1274982" cy="1651000"/>
          </a:xfrm>
          <a:prstGeom prst="rect">
            <a:avLst/>
          </a:prstGeom>
          <a:ln w="12700">
            <a:miter lim="400000"/>
          </a:ln>
        </p:spPr>
      </p:pic>
      <p:pic>
        <p:nvPicPr>
          <p:cNvPr id="144" name="elo.jpg" descr="elo.jpg"/>
          <p:cNvPicPr>
            <a:picLocks noChangeAspect="1"/>
          </p:cNvPicPr>
          <p:nvPr/>
        </p:nvPicPr>
        <p:blipFill>
          <a:blip r:embed="rId4">
            <a:extLst/>
          </a:blip>
          <a:stretch>
            <a:fillRect/>
          </a:stretch>
        </p:blipFill>
        <p:spPr>
          <a:xfrm>
            <a:off x="9512300" y="7594600"/>
            <a:ext cx="1447800" cy="1447800"/>
          </a:xfrm>
          <a:prstGeom prst="rect">
            <a:avLst/>
          </a:prstGeom>
          <a:ln w="12700">
            <a:miter lim="400000"/>
          </a:ln>
        </p:spPr>
      </p:pic>
      <p:pic>
        <p:nvPicPr>
          <p:cNvPr id="145" name="afternoon2.jpg" descr="afternoon2.jpg"/>
          <p:cNvPicPr>
            <a:picLocks noChangeAspect="1"/>
          </p:cNvPicPr>
          <p:nvPr/>
        </p:nvPicPr>
        <p:blipFill>
          <a:blip r:embed="rId5">
            <a:extLst/>
          </a:blip>
          <a:stretch>
            <a:fillRect/>
          </a:stretch>
        </p:blipFill>
        <p:spPr>
          <a:xfrm>
            <a:off x="101600" y="736600"/>
            <a:ext cx="1828800" cy="2642617"/>
          </a:xfrm>
          <a:prstGeom prst="rect">
            <a:avLst/>
          </a:prstGeom>
          <a:ln w="12700">
            <a:miter lim="400000"/>
          </a:ln>
        </p:spPr>
      </p:pic>
      <p:pic>
        <p:nvPicPr>
          <p:cNvPr id="146" name="afternoon-1994-mac.jpg" descr="afternoon-1994-mac.jpg"/>
          <p:cNvPicPr>
            <a:picLocks noChangeAspect="1"/>
          </p:cNvPicPr>
          <p:nvPr/>
        </p:nvPicPr>
        <p:blipFill>
          <a:blip r:embed="rId6">
            <a:extLst/>
          </a:blip>
          <a:stretch>
            <a:fillRect/>
          </a:stretch>
        </p:blipFill>
        <p:spPr>
          <a:xfrm>
            <a:off x="4196229" y="762000"/>
            <a:ext cx="1792942" cy="2590800"/>
          </a:xfrm>
          <a:prstGeom prst="rect">
            <a:avLst/>
          </a:prstGeom>
          <a:ln w="12700">
            <a:miter lim="400000"/>
          </a:ln>
        </p:spPr>
      </p:pic>
      <p:pic>
        <p:nvPicPr>
          <p:cNvPr id="147" name="afternoon-1994-white-small.jpg" descr="afternoon-1994-white-small.jpg"/>
          <p:cNvPicPr>
            <a:picLocks noChangeAspect="1"/>
          </p:cNvPicPr>
          <p:nvPr/>
        </p:nvPicPr>
        <p:blipFill>
          <a:blip r:embed="rId7">
            <a:extLst/>
          </a:blip>
          <a:stretch>
            <a:fillRect/>
          </a:stretch>
        </p:blipFill>
        <p:spPr>
          <a:xfrm>
            <a:off x="6127750" y="749300"/>
            <a:ext cx="1803400" cy="2605913"/>
          </a:xfrm>
          <a:prstGeom prst="rect">
            <a:avLst/>
          </a:prstGeom>
          <a:ln w="12700">
            <a:miter lim="400000"/>
          </a:ln>
        </p:spPr>
      </p:pic>
      <p:pic>
        <p:nvPicPr>
          <p:cNvPr id="148" name="afternoon3.jpg.png" descr="afternoon3.jpg.png"/>
          <p:cNvPicPr>
            <a:picLocks noChangeAspect="1"/>
          </p:cNvPicPr>
          <p:nvPr/>
        </p:nvPicPr>
        <p:blipFill>
          <a:blip r:embed="rId8">
            <a:extLst/>
          </a:blip>
          <a:stretch>
            <a:fillRect/>
          </a:stretch>
        </p:blipFill>
        <p:spPr>
          <a:xfrm>
            <a:off x="946149" y="698500"/>
            <a:ext cx="4203701" cy="2709052"/>
          </a:xfrm>
          <a:prstGeom prst="rect">
            <a:avLst/>
          </a:prstGeom>
          <a:ln w="12700">
            <a:miter lim="400000"/>
          </a:ln>
        </p:spPr>
      </p:pic>
      <p:pic>
        <p:nvPicPr>
          <p:cNvPr id="149" name="2001.png" descr="2001.png"/>
          <p:cNvPicPr>
            <a:picLocks noChangeAspect="1"/>
          </p:cNvPicPr>
          <p:nvPr/>
        </p:nvPicPr>
        <p:blipFill>
          <a:blip r:embed="rId9">
            <a:extLst/>
          </a:blip>
          <a:stretch>
            <a:fillRect/>
          </a:stretch>
        </p:blipFill>
        <p:spPr>
          <a:xfrm>
            <a:off x="7296150" y="558800"/>
            <a:ext cx="4635500" cy="2987323"/>
          </a:xfrm>
          <a:prstGeom prst="rect">
            <a:avLst/>
          </a:prstGeom>
          <a:ln w="12700">
            <a:miter lim="400000"/>
          </a:ln>
        </p:spPr>
      </p:pic>
      <p:pic>
        <p:nvPicPr>
          <p:cNvPr id="150" name="2016.png" descr="2016.png"/>
          <p:cNvPicPr>
            <a:picLocks noChangeAspect="1"/>
          </p:cNvPicPr>
          <p:nvPr/>
        </p:nvPicPr>
        <p:blipFill>
          <a:blip r:embed="rId10">
            <a:extLst/>
          </a:blip>
          <a:stretch>
            <a:fillRect/>
          </a:stretch>
        </p:blipFill>
        <p:spPr>
          <a:xfrm rot="16200000">
            <a:off x="9990241" y="752265"/>
            <a:ext cx="4064001" cy="2619023"/>
          </a:xfrm>
          <a:prstGeom prst="rect">
            <a:avLst/>
          </a:prstGeom>
          <a:ln w="12700">
            <a:miter lim="400000"/>
          </a:ln>
        </p:spPr>
      </p:pic>
      <p:sp>
        <p:nvSpPr>
          <p:cNvPr id="151"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afternoon3.jpg.png" descr="afternoon3.jpg.png"/>
          <p:cNvPicPr>
            <a:picLocks noChangeAspect="1"/>
          </p:cNvPicPr>
          <p:nvPr/>
        </p:nvPicPr>
        <p:blipFill>
          <a:blip r:embed="rId2">
            <a:extLst/>
          </a:blip>
          <a:stretch>
            <a:fillRect/>
          </a:stretch>
        </p:blipFill>
        <p:spPr>
          <a:xfrm>
            <a:off x="1431428" y="224366"/>
            <a:ext cx="10141944" cy="6535920"/>
          </a:xfrm>
          <a:prstGeom prst="rect">
            <a:avLst/>
          </a:prstGeom>
          <a:ln w="12700">
            <a:miter lim="400000"/>
          </a:ln>
        </p:spPr>
      </p:pic>
      <p:sp>
        <p:nvSpPr>
          <p:cNvPr id="154" name="The “authoritative edition”…"/>
          <p:cNvSpPr/>
          <p:nvPr/>
        </p:nvSpPr>
        <p:spPr>
          <a:xfrm>
            <a:off x="61713" y="6697133"/>
            <a:ext cx="13226258" cy="257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defTabSz="457200">
              <a:defRPr sz="4600">
                <a:latin typeface="Arial Black"/>
                <a:ea typeface="Arial Black"/>
                <a:cs typeface="Arial Black"/>
                <a:sym typeface="Arial Black"/>
              </a:defRPr>
            </a:pPr>
            <a:r>
              <a:t>The “authoritative edition”</a:t>
            </a:r>
          </a:p>
          <a:p>
            <a:pPr marR="457200" defTabSz="457200">
              <a:defRPr sz="4600">
                <a:latin typeface="Arial Black"/>
                <a:ea typeface="Arial Black"/>
                <a:cs typeface="Arial Black"/>
                <a:sym typeface="Arial Black"/>
              </a:defRPr>
            </a:pPr>
            <a:r>
              <a:t>Kirschenbaum, “Editing the Interface,” 31</a:t>
            </a:r>
          </a:p>
        </p:txBody>
      </p:sp>
      <p:sp>
        <p:nvSpPr>
          <p:cNvPr id="155"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1992 mac interface .jpg" descr="1992 mac interface .jpg"/>
          <p:cNvPicPr>
            <a:picLocks noChangeAspect="1"/>
          </p:cNvPicPr>
          <p:nvPr/>
        </p:nvPicPr>
        <p:blipFill>
          <a:blip r:embed="rId2">
            <a:extLst/>
          </a:blip>
          <a:stretch>
            <a:fillRect/>
          </a:stretch>
        </p:blipFill>
        <p:spPr>
          <a:xfrm>
            <a:off x="368300" y="1295400"/>
            <a:ext cx="5909734" cy="4432300"/>
          </a:xfrm>
          <a:prstGeom prst="rect">
            <a:avLst/>
          </a:prstGeom>
          <a:ln w="114300">
            <a:solidFill>
              <a:srgbClr val="000000"/>
            </a:solidFill>
            <a:miter lim="400000"/>
          </a:ln>
        </p:spPr>
      </p:pic>
      <p:pic>
        <p:nvPicPr>
          <p:cNvPr id="158" name="7th edition begin.jpg" descr="7th edition begin.jpg"/>
          <p:cNvPicPr>
            <a:picLocks noChangeAspect="1"/>
          </p:cNvPicPr>
          <p:nvPr/>
        </p:nvPicPr>
        <p:blipFill>
          <a:blip r:embed="rId3">
            <a:extLst/>
          </a:blip>
          <a:stretch>
            <a:fillRect/>
          </a:stretch>
        </p:blipFill>
        <p:spPr>
          <a:xfrm>
            <a:off x="6726766" y="1295400"/>
            <a:ext cx="5909734" cy="4432300"/>
          </a:xfrm>
          <a:prstGeom prst="rect">
            <a:avLst/>
          </a:prstGeom>
          <a:ln w="114300">
            <a:solidFill>
              <a:srgbClr val="000000"/>
            </a:solidFill>
            <a:miter lim="400000"/>
          </a:ln>
        </p:spPr>
      </p:pic>
      <p:sp>
        <p:nvSpPr>
          <p:cNvPr id="159" name="The 4th Edition…"/>
          <p:cNvSpPr/>
          <p:nvPr/>
        </p:nvSpPr>
        <p:spPr>
          <a:xfrm>
            <a:off x="242422" y="6191250"/>
            <a:ext cx="6159501"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latin typeface="Arial Black"/>
                <a:ea typeface="Arial Black"/>
                <a:cs typeface="Arial Black"/>
                <a:sym typeface="Arial Black"/>
              </a:defRPr>
            </a:pPr>
            <a:r>
              <a:t>The 4th Edition </a:t>
            </a:r>
          </a:p>
          <a:p>
            <a:pPr>
              <a:defRPr sz="4000">
                <a:latin typeface="Arial Black"/>
                <a:ea typeface="Arial Black"/>
                <a:cs typeface="Arial Black"/>
                <a:sym typeface="Arial Black"/>
              </a:defRPr>
            </a:pPr>
            <a:r>
              <a:t>(1992 Macintosh)</a:t>
            </a:r>
          </a:p>
          <a:p>
            <a:pPr>
              <a:defRPr sz="4000">
                <a:latin typeface="Arial Black"/>
                <a:ea typeface="Arial Black"/>
                <a:cs typeface="Arial Black"/>
                <a:sym typeface="Arial Black"/>
              </a:defRPr>
            </a:pPr>
            <a:r>
              <a:t>Interface</a:t>
            </a:r>
          </a:p>
        </p:txBody>
      </p:sp>
      <p:sp>
        <p:nvSpPr>
          <p:cNvPr id="160" name="The 7th Edition…"/>
          <p:cNvSpPr/>
          <p:nvPr/>
        </p:nvSpPr>
        <p:spPr>
          <a:xfrm>
            <a:off x="6604000" y="6191250"/>
            <a:ext cx="6159500"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latin typeface="Arial Black"/>
                <a:ea typeface="Arial Black"/>
                <a:cs typeface="Arial Black"/>
                <a:sym typeface="Arial Black"/>
              </a:defRPr>
            </a:pPr>
            <a:r>
              <a:t>The 7th Edition </a:t>
            </a:r>
          </a:p>
          <a:p>
            <a:pPr>
              <a:defRPr sz="4000">
                <a:latin typeface="Arial Black"/>
                <a:ea typeface="Arial Black"/>
                <a:cs typeface="Arial Black"/>
                <a:sym typeface="Arial Black"/>
              </a:defRPr>
            </a:pPr>
            <a:r>
              <a:t>(1994 Windows 3.1)</a:t>
            </a:r>
          </a:p>
          <a:p>
            <a:pPr>
              <a:defRPr sz="4000">
                <a:latin typeface="Arial Black"/>
                <a:ea typeface="Arial Black"/>
                <a:cs typeface="Arial Black"/>
                <a:sym typeface="Arial Black"/>
              </a:defRPr>
            </a:pPr>
            <a:r>
              <a:t>Interface</a:t>
            </a:r>
          </a:p>
        </p:txBody>
      </p:sp>
      <p:sp>
        <p:nvSpPr>
          <p:cNvPr id="161"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droppedImage.tiff" descr="droppedImage.tiff"/>
          <p:cNvPicPr>
            <a:picLocks noChangeAspect="1"/>
          </p:cNvPicPr>
          <p:nvPr/>
        </p:nvPicPr>
        <p:blipFill>
          <a:blip r:embed="rId2">
            <a:extLst/>
          </a:blip>
          <a:stretch>
            <a:fillRect/>
          </a:stretch>
        </p:blipFill>
        <p:spPr>
          <a:xfrm>
            <a:off x="-152400" y="1270000"/>
            <a:ext cx="6604000" cy="5092700"/>
          </a:xfrm>
          <a:prstGeom prst="rect">
            <a:avLst/>
          </a:prstGeom>
          <a:ln w="12700">
            <a:miter lim="400000"/>
          </a:ln>
        </p:spPr>
      </p:pic>
      <p:pic>
        <p:nvPicPr>
          <p:cNvPr id="164" name="ur 1995.jpg" descr="ur 1995.jpg"/>
          <p:cNvPicPr>
            <a:picLocks noChangeAspect="1"/>
          </p:cNvPicPr>
          <p:nvPr/>
        </p:nvPicPr>
        <p:blipFill>
          <a:blip r:embed="rId3">
            <a:extLst/>
          </a:blip>
          <a:stretch>
            <a:fillRect/>
          </a:stretch>
        </p:blipFill>
        <p:spPr>
          <a:xfrm>
            <a:off x="6223000" y="1458893"/>
            <a:ext cx="6311901" cy="4714729"/>
          </a:xfrm>
          <a:prstGeom prst="rect">
            <a:avLst/>
          </a:prstGeom>
          <a:ln w="12700">
            <a:miter lim="400000"/>
          </a:ln>
        </p:spPr>
      </p:pic>
      <p:sp>
        <p:nvSpPr>
          <p:cNvPr id="165" name="Judy Malloy’s Uncle Roger, 1986-2020"/>
          <p:cNvSpPr/>
          <p:nvPr/>
        </p:nvSpPr>
        <p:spPr>
          <a:xfrm>
            <a:off x="2705100" y="-146050"/>
            <a:ext cx="7950200" cy="160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latin typeface="Arial Black"/>
                <a:ea typeface="Arial Black"/>
                <a:cs typeface="Arial Black"/>
                <a:sym typeface="Arial Black"/>
              </a:defRPr>
            </a:lvl1pPr>
          </a:lstStyle>
          <a:p>
            <a:pPr/>
            <a:r>
              <a:t>Judy Malloy’s Uncle Roger, 1986-2020</a:t>
            </a:r>
          </a:p>
        </p:txBody>
      </p:sp>
      <p:sp>
        <p:nvSpPr>
          <p:cNvPr id="166" name="Version 3.3…"/>
          <p:cNvSpPr/>
          <p:nvPr/>
        </p:nvSpPr>
        <p:spPr>
          <a:xfrm>
            <a:off x="355600" y="6127749"/>
            <a:ext cx="4914900" cy="365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latin typeface="Arial Black"/>
                <a:ea typeface="Arial Black"/>
                <a:cs typeface="Arial Black"/>
                <a:sym typeface="Arial Black"/>
              </a:defRPr>
            </a:pPr>
            <a:r>
              <a:t>Version 3.3</a:t>
            </a:r>
          </a:p>
          <a:p>
            <a:pPr>
              <a:defRPr sz="4000">
                <a:latin typeface="Arial Black"/>
                <a:ea typeface="Arial Black"/>
                <a:cs typeface="Arial Black"/>
                <a:sym typeface="Arial Black"/>
              </a:defRPr>
            </a:pPr>
            <a:r>
              <a:t>5.25-inch floppy disk </a:t>
            </a:r>
          </a:p>
          <a:p>
            <a:pPr>
              <a:defRPr sz="4000">
                <a:latin typeface="Arial Black"/>
                <a:ea typeface="Arial Black"/>
                <a:cs typeface="Arial Black"/>
                <a:sym typeface="Arial Black"/>
              </a:defRPr>
            </a:pPr>
            <a:r>
              <a:t>for Apple II</a:t>
            </a:r>
          </a:p>
          <a:p>
            <a:pPr>
              <a:defRPr sz="4000">
                <a:latin typeface="Arial Black"/>
                <a:ea typeface="Arial Black"/>
                <a:cs typeface="Arial Black"/>
                <a:sym typeface="Arial Black"/>
              </a:defRPr>
            </a:pPr>
            <a:r>
              <a:t>1986-8</a:t>
            </a:r>
          </a:p>
        </p:txBody>
      </p:sp>
      <p:sp>
        <p:nvSpPr>
          <p:cNvPr id="167" name="Version 5.1…"/>
          <p:cNvSpPr/>
          <p:nvPr/>
        </p:nvSpPr>
        <p:spPr>
          <a:xfrm>
            <a:off x="5842000" y="6172200"/>
            <a:ext cx="6604000" cy="234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latin typeface="Arial Black"/>
                <a:ea typeface="Arial Black"/>
                <a:cs typeface="Arial Black"/>
                <a:sym typeface="Arial Black"/>
              </a:defRPr>
            </a:pPr>
            <a:r>
              <a:t>Version 5.1</a:t>
            </a:r>
          </a:p>
          <a:p>
            <a:pPr>
              <a:defRPr>
                <a:latin typeface="Arial Black"/>
                <a:ea typeface="Arial Black"/>
                <a:cs typeface="Arial Black"/>
                <a:sym typeface="Arial Black"/>
              </a:defRPr>
            </a:pPr>
            <a:r>
              <a:t>World Wide Web</a:t>
            </a:r>
          </a:p>
          <a:p>
            <a:pPr>
              <a:defRPr>
                <a:latin typeface="Arial Black"/>
                <a:ea typeface="Arial Black"/>
                <a:cs typeface="Arial Black"/>
                <a:sym typeface="Arial Black"/>
              </a:defRPr>
            </a:pPr>
            <a:r>
              <a:t>1995</a:t>
            </a:r>
          </a:p>
        </p:txBody>
      </p:sp>
      <p:sp>
        <p:nvSpPr>
          <p:cNvPr id="168"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6 different formats—floppy disk, website, excerpt in a book, CD-ROM, USB Stick, and downloadable digital file…"/>
          <p:cNvSpPr/>
          <p:nvPr/>
        </p:nvSpPr>
        <p:spPr>
          <a:xfrm>
            <a:off x="198966" y="2209800"/>
            <a:ext cx="12357101" cy="683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sz="4000">
                <a:latin typeface="Arial Black"/>
                <a:ea typeface="Arial Black"/>
                <a:cs typeface="Arial Black"/>
                <a:sym typeface="Arial Black"/>
              </a:defRPr>
            </a:pPr>
            <a:r>
              <a:t>6 different formats—floppy disk, website, excerpt in a book, CD-ROM, USB Stick, and downloadable digital file</a:t>
            </a:r>
          </a:p>
          <a:p>
            <a:pPr algn="just" defTabSz="457200">
              <a:defRPr sz="4000">
                <a:latin typeface="Arial Black"/>
                <a:ea typeface="Arial Black"/>
                <a:cs typeface="Arial Black"/>
                <a:sym typeface="Arial Black"/>
              </a:defRPr>
            </a:pPr>
          </a:p>
          <a:p>
            <a:pPr marL="457200" indent="-317500" algn="just" defTabSz="457200">
              <a:buSzPct val="100000"/>
              <a:buChar char="•"/>
              <a:tabLst>
                <a:tab pos="139700" algn="l"/>
                <a:tab pos="457200" algn="l"/>
              </a:tabLst>
              <a:defRPr sz="3600">
                <a:latin typeface="Arial Black"/>
                <a:ea typeface="Arial Black"/>
                <a:cs typeface="Arial Black"/>
                <a:sym typeface="Arial Black"/>
              </a:defRPr>
            </a:pPr>
            <a:r>
              <a:t>Floppy Disks: 1987-2001 (Editions 1-7; 14 years)</a:t>
            </a:r>
          </a:p>
          <a:p>
            <a:pPr marL="457200" indent="-317500" algn="just" defTabSz="457200">
              <a:buSzPct val="100000"/>
              <a:buChar char="•"/>
              <a:tabLst>
                <a:tab pos="139700" algn="l"/>
                <a:tab pos="457200" algn="l"/>
              </a:tabLst>
              <a:defRPr sz="3600">
                <a:latin typeface="Arial Black"/>
                <a:ea typeface="Arial Black"/>
                <a:cs typeface="Arial Black"/>
                <a:sym typeface="Arial Black"/>
              </a:defRPr>
            </a:pPr>
            <a:r>
              <a:t>CD-ROM: 2001-2016 (Editions 10-11; 15 years)</a:t>
            </a:r>
          </a:p>
          <a:p>
            <a:pPr marL="457200" indent="-317500" algn="just" defTabSz="457200">
              <a:buSzPct val="100000"/>
              <a:buChar char="•"/>
              <a:tabLst>
                <a:tab pos="139700" algn="l"/>
                <a:tab pos="457200" algn="l"/>
              </a:tabLst>
              <a:defRPr sz="3600">
                <a:latin typeface="Arial Black"/>
                <a:ea typeface="Arial Black"/>
                <a:cs typeface="Arial Black"/>
                <a:sym typeface="Arial Black"/>
              </a:defRPr>
            </a:pPr>
            <a:r>
              <a:t>USB Stick/Downloadable Digital File for Macintosh only: 2016-present (Editions 12-13; four years)</a:t>
            </a:r>
          </a:p>
        </p:txBody>
      </p:sp>
      <p:pic>
        <p:nvPicPr>
          <p:cNvPr id="171" name="afternoon2.jpg" descr="afternoon2.jpg"/>
          <p:cNvPicPr>
            <a:picLocks noChangeAspect="1"/>
          </p:cNvPicPr>
          <p:nvPr/>
        </p:nvPicPr>
        <p:blipFill>
          <a:blip r:embed="rId2">
            <a:extLst/>
          </a:blip>
          <a:stretch>
            <a:fillRect/>
          </a:stretch>
        </p:blipFill>
        <p:spPr>
          <a:xfrm>
            <a:off x="173605" y="198220"/>
            <a:ext cx="1010728" cy="1460501"/>
          </a:xfrm>
          <a:prstGeom prst="rect">
            <a:avLst/>
          </a:prstGeom>
          <a:ln w="12700">
            <a:miter lim="400000"/>
          </a:ln>
        </p:spPr>
      </p:pic>
      <p:pic>
        <p:nvPicPr>
          <p:cNvPr id="172" name="afternoon-1994-mac.jpg" descr="afternoon-1994-mac.jpg"/>
          <p:cNvPicPr>
            <a:picLocks noChangeAspect="1"/>
          </p:cNvPicPr>
          <p:nvPr/>
        </p:nvPicPr>
        <p:blipFill>
          <a:blip r:embed="rId3">
            <a:extLst/>
          </a:blip>
          <a:stretch>
            <a:fillRect/>
          </a:stretch>
        </p:blipFill>
        <p:spPr>
          <a:xfrm>
            <a:off x="3634654" y="217508"/>
            <a:ext cx="993150" cy="1435101"/>
          </a:xfrm>
          <a:prstGeom prst="rect">
            <a:avLst/>
          </a:prstGeom>
          <a:ln w="12700">
            <a:miter lim="400000"/>
          </a:ln>
        </p:spPr>
      </p:pic>
      <p:pic>
        <p:nvPicPr>
          <p:cNvPr id="173" name="afternoon-1994-white-small.jpg" descr="afternoon-1994-white-small.jpg"/>
          <p:cNvPicPr>
            <a:picLocks noChangeAspect="1"/>
          </p:cNvPicPr>
          <p:nvPr/>
        </p:nvPicPr>
        <p:blipFill>
          <a:blip r:embed="rId4">
            <a:extLst/>
          </a:blip>
          <a:stretch>
            <a:fillRect/>
          </a:stretch>
        </p:blipFill>
        <p:spPr>
          <a:xfrm>
            <a:off x="2463713" y="245964"/>
            <a:ext cx="1010729" cy="1460501"/>
          </a:xfrm>
          <a:prstGeom prst="rect">
            <a:avLst/>
          </a:prstGeom>
          <a:ln w="12700">
            <a:miter lim="400000"/>
          </a:ln>
        </p:spPr>
      </p:pic>
      <p:pic>
        <p:nvPicPr>
          <p:cNvPr id="174" name="afternoon3.jpg.png" descr="afternoon3.jpg.png"/>
          <p:cNvPicPr>
            <a:picLocks noChangeAspect="1"/>
          </p:cNvPicPr>
          <p:nvPr/>
        </p:nvPicPr>
        <p:blipFill>
          <a:blip r:embed="rId5">
            <a:extLst/>
          </a:blip>
          <a:stretch>
            <a:fillRect/>
          </a:stretch>
        </p:blipFill>
        <p:spPr>
          <a:xfrm>
            <a:off x="731783" y="194688"/>
            <a:ext cx="2266296" cy="1460501"/>
          </a:xfrm>
          <a:prstGeom prst="rect">
            <a:avLst/>
          </a:prstGeom>
          <a:ln w="12700">
            <a:miter lim="400000"/>
          </a:ln>
        </p:spPr>
      </p:pic>
      <p:pic>
        <p:nvPicPr>
          <p:cNvPr id="175" name="2001.png" descr="2001.png"/>
          <p:cNvPicPr>
            <a:picLocks noChangeAspect="1"/>
          </p:cNvPicPr>
          <p:nvPr/>
        </p:nvPicPr>
        <p:blipFill>
          <a:blip r:embed="rId6">
            <a:extLst/>
          </a:blip>
          <a:stretch>
            <a:fillRect/>
          </a:stretch>
        </p:blipFill>
        <p:spPr>
          <a:xfrm>
            <a:off x="4301495" y="75903"/>
            <a:ext cx="2660432" cy="1714501"/>
          </a:xfrm>
          <a:prstGeom prst="rect">
            <a:avLst/>
          </a:prstGeom>
          <a:ln w="12700">
            <a:miter lim="400000"/>
          </a:ln>
        </p:spPr>
      </p:pic>
      <p:pic>
        <p:nvPicPr>
          <p:cNvPr id="176" name="2016.png" descr="2016.png"/>
          <p:cNvPicPr>
            <a:picLocks noChangeAspect="1"/>
          </p:cNvPicPr>
          <p:nvPr/>
        </p:nvPicPr>
        <p:blipFill>
          <a:blip r:embed="rId7">
            <a:extLst/>
          </a:blip>
          <a:stretch>
            <a:fillRect/>
          </a:stretch>
        </p:blipFill>
        <p:spPr>
          <a:xfrm rot="16199993">
            <a:off x="11291875" y="266259"/>
            <a:ext cx="2187466" cy="1409701"/>
          </a:xfrm>
          <a:prstGeom prst="rect">
            <a:avLst/>
          </a:prstGeom>
          <a:ln w="12700">
            <a:miter lim="400000"/>
          </a:ln>
        </p:spPr>
      </p:pic>
      <p:pic>
        <p:nvPicPr>
          <p:cNvPr id="177" name="1998pmaf.png" descr="1998pmaf.png"/>
          <p:cNvPicPr>
            <a:picLocks noChangeAspect="1"/>
          </p:cNvPicPr>
          <p:nvPr/>
        </p:nvPicPr>
        <p:blipFill>
          <a:blip r:embed="rId8">
            <a:extLst/>
          </a:blip>
          <a:stretch>
            <a:fillRect/>
          </a:stretch>
        </p:blipFill>
        <p:spPr>
          <a:xfrm>
            <a:off x="8349593" y="177800"/>
            <a:ext cx="2325415" cy="1498600"/>
          </a:xfrm>
          <a:prstGeom prst="rect">
            <a:avLst/>
          </a:prstGeom>
          <a:ln w="12700">
            <a:miter lim="400000"/>
          </a:ln>
        </p:spPr>
      </p:pic>
      <p:pic>
        <p:nvPicPr>
          <p:cNvPr id="178" name="1997.png" descr="1997.png"/>
          <p:cNvPicPr>
            <a:picLocks noChangeAspect="1"/>
          </p:cNvPicPr>
          <p:nvPr/>
        </p:nvPicPr>
        <p:blipFill>
          <a:blip r:embed="rId9">
            <a:extLst/>
          </a:blip>
          <a:stretch>
            <a:fillRect/>
          </a:stretch>
        </p:blipFill>
        <p:spPr>
          <a:xfrm>
            <a:off x="6045200" y="-147462"/>
            <a:ext cx="3389587" cy="2184401"/>
          </a:xfrm>
          <a:prstGeom prst="rect">
            <a:avLst/>
          </a:prstGeom>
          <a:ln w="12700">
            <a:miter lim="400000"/>
          </a:ln>
        </p:spPr>
      </p:pic>
      <p:pic>
        <p:nvPicPr>
          <p:cNvPr id="179" name="2001.png" descr="2001.png"/>
          <p:cNvPicPr>
            <a:picLocks noChangeAspect="1"/>
          </p:cNvPicPr>
          <p:nvPr/>
        </p:nvPicPr>
        <p:blipFill>
          <a:blip r:embed="rId6">
            <a:extLst/>
          </a:blip>
          <a:stretch>
            <a:fillRect/>
          </a:stretch>
        </p:blipFill>
        <p:spPr>
          <a:xfrm>
            <a:off x="9684842" y="122198"/>
            <a:ext cx="2565401" cy="1653259"/>
          </a:xfrm>
          <a:prstGeom prst="rect">
            <a:avLst/>
          </a:prstGeom>
          <a:ln w="12700">
            <a:miter lim="400000"/>
          </a:ln>
        </p:spPr>
      </p:pic>
      <p:sp>
        <p:nvSpPr>
          <p:cNvPr id="180"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comparison-image.jpg" descr="comparison-image.jpg"/>
          <p:cNvPicPr>
            <a:picLocks noChangeAspect="1"/>
          </p:cNvPicPr>
          <p:nvPr/>
        </p:nvPicPr>
        <p:blipFill>
          <a:blip r:embed="rId2">
            <a:extLst/>
          </a:blip>
          <a:stretch>
            <a:fillRect/>
          </a:stretch>
        </p:blipFill>
        <p:spPr>
          <a:xfrm>
            <a:off x="-114300" y="228600"/>
            <a:ext cx="13220700" cy="9753600"/>
          </a:xfrm>
          <a:prstGeom prst="rect">
            <a:avLst/>
          </a:prstGeom>
          <a:ln w="12700">
            <a:miter lim="400000"/>
          </a:ln>
        </p:spPr>
      </p:pic>
      <p:sp>
        <p:nvSpPr>
          <p:cNvPr id="183"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die-afternoon.jpg" descr="die-afternoon.jpg"/>
          <p:cNvPicPr>
            <a:picLocks noChangeAspect="1"/>
          </p:cNvPicPr>
          <p:nvPr/>
        </p:nvPicPr>
        <p:blipFill>
          <a:blip r:embed="rId2">
            <a:extLst/>
          </a:blip>
          <a:stretch>
            <a:fillRect/>
          </a:stretch>
        </p:blipFill>
        <p:spPr>
          <a:xfrm>
            <a:off x="-114300" y="-38100"/>
            <a:ext cx="13584795" cy="8547100"/>
          </a:xfrm>
          <a:prstGeom prst="rect">
            <a:avLst/>
          </a:prstGeom>
          <a:ln w="12700">
            <a:miter lim="400000"/>
          </a:ln>
        </p:spPr>
      </p:pic>
      <p:sp>
        <p:nvSpPr>
          <p:cNvPr id="186" name="Rectangle"/>
          <p:cNvSpPr/>
          <p:nvPr/>
        </p:nvSpPr>
        <p:spPr>
          <a:xfrm>
            <a:off x="584200" y="5397500"/>
            <a:ext cx="12090400" cy="4038600"/>
          </a:xfrm>
          <a:prstGeom prst="rect">
            <a:avLst/>
          </a:prstGeom>
          <a:solidFill>
            <a:srgbClr val="000000"/>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87" name="1) text that should link to another text but does not–– as a “dead link”…"/>
          <p:cNvSpPr/>
          <p:nvPr/>
        </p:nvSpPr>
        <p:spPr>
          <a:xfrm>
            <a:off x="698500" y="5581649"/>
            <a:ext cx="11950700" cy="365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defRPr sz="4000">
                <a:solidFill>
                  <a:srgbClr val="FFFFFF"/>
                </a:solidFill>
                <a:latin typeface="Arial Black"/>
                <a:ea typeface="Arial Black"/>
                <a:cs typeface="Arial Black"/>
                <a:sym typeface="Arial Black"/>
              </a:defRPr>
            </a:pPr>
            <a:r>
              <a:t>1) text that should link to another text but does not–– as a “dead link”</a:t>
            </a:r>
          </a:p>
          <a:p>
            <a:pPr marR="457200" algn="l" defTabSz="457200">
              <a:defRPr sz="4000">
                <a:solidFill>
                  <a:srgbClr val="FFFFFF"/>
                </a:solidFill>
                <a:latin typeface="Arial Black"/>
                <a:ea typeface="Arial Black"/>
                <a:cs typeface="Arial Black"/>
                <a:sym typeface="Arial Black"/>
              </a:defRPr>
            </a:pPr>
            <a:r>
              <a:t>2) text that links to the wrong text</a:t>
            </a:r>
          </a:p>
          <a:p>
            <a:pPr marR="457200" algn="l" defTabSz="457200">
              <a:defRPr sz="4000">
                <a:solidFill>
                  <a:srgbClr val="FFFFFF"/>
                </a:solidFill>
                <a:latin typeface="Arial Black"/>
                <a:ea typeface="Arial Black"/>
                <a:cs typeface="Arial Black"/>
                <a:sym typeface="Arial Black"/>
              </a:defRPr>
            </a:pPr>
            <a:r>
              <a:t>3) text that exists in one edition but is missing in another</a:t>
            </a:r>
          </a:p>
        </p:txBody>
      </p:sp>
      <p:sp>
        <p:nvSpPr>
          <p:cNvPr id="188"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To Windows: changed the interface and functionality, evident in the 7th Edition and quite possibly the 5th for floppy disk…"/>
          <p:cNvSpPr/>
          <p:nvPr/>
        </p:nvSpPr>
        <p:spPr>
          <a:xfrm>
            <a:off x="323850" y="2412999"/>
            <a:ext cx="12357100" cy="722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buSzPct val="125000"/>
              <a:buChar char="•"/>
              <a:defRPr sz="3600">
                <a:latin typeface="Arial Black"/>
                <a:ea typeface="Arial Black"/>
                <a:cs typeface="Arial Black"/>
                <a:sym typeface="Arial Black"/>
              </a:defRPr>
            </a:pPr>
            <a:r>
              <a:t>To Windows: changed the interface and functionality, evident in the 7th Edition and quite possibly the 5th for floppy disk</a:t>
            </a:r>
          </a:p>
          <a:p>
            <a:pPr algn="l" defTabSz="457200">
              <a:buSzPct val="125000"/>
              <a:buChar char="•"/>
              <a:defRPr sz="3600">
                <a:latin typeface="Arial Black"/>
                <a:ea typeface="Arial Black"/>
                <a:cs typeface="Arial Black"/>
                <a:sym typeface="Arial Black"/>
              </a:defRPr>
            </a:pPr>
          </a:p>
          <a:p>
            <a:pPr algn="l" defTabSz="457200">
              <a:buSzPct val="125000"/>
              <a:buChar char="•"/>
              <a:defRPr sz="3600">
                <a:latin typeface="Arial Black"/>
                <a:ea typeface="Arial Black"/>
                <a:cs typeface="Arial Black"/>
                <a:sym typeface="Arial Black"/>
              </a:defRPr>
            </a:pPr>
            <a:r>
              <a:t>To MacOs X 10.5 0r higher in 2007, evident in the 11th Edition  for CD-ROM</a:t>
            </a:r>
          </a:p>
          <a:p>
            <a:pPr algn="l" defTabSz="457200">
              <a:defRPr sz="3600">
                <a:latin typeface="Arial Black"/>
                <a:ea typeface="Arial Black"/>
                <a:cs typeface="Arial Black"/>
                <a:sym typeface="Arial Black"/>
              </a:defRPr>
            </a:pPr>
          </a:p>
          <a:p>
            <a:pPr algn="l" defTabSz="457200">
              <a:buSzPct val="125000"/>
              <a:buChar char="•"/>
              <a:defRPr sz="3600">
                <a:latin typeface="Arial Black"/>
                <a:ea typeface="Arial Black"/>
                <a:cs typeface="Arial Black"/>
                <a:sym typeface="Arial Black"/>
              </a:defRPr>
            </a:pPr>
            <a:r>
              <a:t>To the MacOS 10.5 and higher: Move some of the functionality of the Tool Bar into the top menu, evident in the 12th and 13th Editions for USB Stick &amp; downloadable digital file</a:t>
            </a:r>
          </a:p>
        </p:txBody>
      </p:sp>
      <p:pic>
        <p:nvPicPr>
          <p:cNvPr id="191" name="title_page_comparison.jpg" descr="title_page_comparison.jpg"/>
          <p:cNvPicPr>
            <a:picLocks noChangeAspect="1"/>
          </p:cNvPicPr>
          <p:nvPr/>
        </p:nvPicPr>
        <p:blipFill>
          <a:blip r:embed="rId2">
            <a:extLst/>
          </a:blip>
          <a:stretch>
            <a:fillRect/>
          </a:stretch>
        </p:blipFill>
        <p:spPr>
          <a:xfrm>
            <a:off x="3195271" y="102492"/>
            <a:ext cx="6614258" cy="2318082"/>
          </a:xfrm>
          <a:prstGeom prst="rect">
            <a:avLst/>
          </a:prstGeom>
          <a:ln w="12700">
            <a:miter lim="400000"/>
          </a:ln>
        </p:spPr>
      </p:pic>
      <p:sp>
        <p:nvSpPr>
          <p:cNvPr id="192"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