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lvl1pPr algn="ctr" defTabSz="584200">
      <a:defRPr sz="4200">
        <a:latin typeface="+mn-lt"/>
        <a:ea typeface="+mn-ea"/>
        <a:cs typeface="+mn-cs"/>
        <a:sym typeface="Gill Sans"/>
      </a:defRPr>
    </a:lvl1pPr>
    <a:lvl2pPr indent="342900" algn="ctr" defTabSz="584200">
      <a:defRPr sz="4200">
        <a:latin typeface="+mn-lt"/>
        <a:ea typeface="+mn-ea"/>
        <a:cs typeface="+mn-cs"/>
        <a:sym typeface="Gill Sans"/>
      </a:defRPr>
    </a:lvl2pPr>
    <a:lvl3pPr indent="685800" algn="ctr" defTabSz="584200">
      <a:defRPr sz="4200">
        <a:latin typeface="+mn-lt"/>
        <a:ea typeface="+mn-ea"/>
        <a:cs typeface="+mn-cs"/>
        <a:sym typeface="Gill Sans"/>
      </a:defRPr>
    </a:lvl3pPr>
    <a:lvl4pPr indent="1028700" algn="ctr" defTabSz="584200">
      <a:defRPr sz="4200">
        <a:latin typeface="+mn-lt"/>
        <a:ea typeface="+mn-ea"/>
        <a:cs typeface="+mn-cs"/>
        <a:sym typeface="Gill Sans"/>
      </a:defRPr>
    </a:lvl4pPr>
    <a:lvl5pPr indent="1371600" algn="ctr" defTabSz="584200">
      <a:defRPr sz="4200">
        <a:latin typeface="+mn-lt"/>
        <a:ea typeface="+mn-ea"/>
        <a:cs typeface="+mn-cs"/>
        <a:sym typeface="Gill Sans"/>
      </a:defRPr>
    </a:lvl5pPr>
    <a:lvl6pPr indent="1714500" algn="ctr" defTabSz="584200">
      <a:defRPr sz="4200">
        <a:latin typeface="+mn-lt"/>
        <a:ea typeface="+mn-ea"/>
        <a:cs typeface="+mn-cs"/>
        <a:sym typeface="Gill Sans"/>
      </a:defRPr>
    </a:lvl6pPr>
    <a:lvl7pPr indent="2057400" algn="ctr" defTabSz="584200">
      <a:defRPr sz="4200">
        <a:latin typeface="+mn-lt"/>
        <a:ea typeface="+mn-ea"/>
        <a:cs typeface="+mn-cs"/>
        <a:sym typeface="Gill Sans"/>
      </a:defRPr>
    </a:lvl7pPr>
    <a:lvl8pPr indent="2400300" algn="ctr" defTabSz="584200">
      <a:defRPr sz="4200">
        <a:latin typeface="+mn-lt"/>
        <a:ea typeface="+mn-ea"/>
        <a:cs typeface="+mn-cs"/>
        <a:sym typeface="Gill Sans"/>
      </a:defRPr>
    </a:lvl8pPr>
    <a:lvl9pPr indent="2743200" algn="ctr" defTabSz="584200">
      <a:defRPr sz="4200"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0"/>
            </a:lvl1pPr>
          </a:lstStyle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26" name="Shape 26"/>
          <p:cNvSpPr/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 lvl="0">
              <a:defRPr sz="1800"/>
            </a:pPr>
            <a:r>
              <a:rPr sz="3400"/>
              <a:t>Body Level One</a:t>
            </a:r>
            <a:endParaRPr sz="3400"/>
          </a:p>
          <a:p>
            <a:pPr lvl="1">
              <a:defRPr sz="1800"/>
            </a:pPr>
            <a:r>
              <a:rPr sz="3400"/>
              <a:t>Body Level Two</a:t>
            </a:r>
            <a:endParaRPr sz="3400"/>
          </a:p>
          <a:p>
            <a:pPr lvl="2">
              <a:defRPr sz="1800"/>
            </a:pPr>
            <a:r>
              <a:rPr sz="3400"/>
              <a:t>Body Level Three</a:t>
            </a:r>
            <a:endParaRPr sz="3400"/>
          </a:p>
          <a:p>
            <a:pPr lvl="3">
              <a:defRPr sz="1800"/>
            </a:pPr>
            <a:r>
              <a:rPr sz="3400"/>
              <a:t>Body Level Four</a:t>
            </a:r>
            <a:endParaRPr sz="3400"/>
          </a:p>
          <a:p>
            <a:pPr lvl="4">
              <a:defRPr sz="1800"/>
            </a:pPr>
            <a:r>
              <a:rPr sz="3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0"/>
            </a:lvl1pPr>
          </a:lstStyle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29" name="Shape 29"/>
          <p:cNvSpPr/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 lvl="0">
              <a:defRPr sz="1800"/>
            </a:pPr>
            <a:r>
              <a:rPr sz="3400"/>
              <a:t>Body Level One</a:t>
            </a:r>
            <a:endParaRPr sz="3400"/>
          </a:p>
          <a:p>
            <a:pPr lvl="1">
              <a:defRPr sz="1800"/>
            </a:pPr>
            <a:r>
              <a:rPr sz="3400"/>
              <a:t>Body Level Two</a:t>
            </a:r>
            <a:endParaRPr sz="3400"/>
          </a:p>
          <a:p>
            <a:pPr lvl="2">
              <a:defRPr sz="1800"/>
            </a:pPr>
            <a:r>
              <a:rPr sz="3400"/>
              <a:t>Body Level Three</a:t>
            </a:r>
            <a:endParaRPr sz="3400"/>
          </a:p>
          <a:p>
            <a:pPr lvl="3">
              <a:defRPr sz="1800"/>
            </a:pPr>
            <a:r>
              <a:rPr sz="3400"/>
              <a:t>Body Level Four</a:t>
            </a:r>
            <a:endParaRPr sz="3400"/>
          </a:p>
          <a:p>
            <a:pPr lvl="4">
              <a:defRPr sz="1800"/>
            </a:pPr>
            <a:r>
              <a:rPr sz="3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Body Level One</a:t>
            </a:r>
            <a:endParaRPr sz="4200"/>
          </a:p>
          <a:p>
            <a:pPr lvl="1">
              <a:defRPr sz="1800"/>
            </a:pPr>
            <a:r>
              <a:rPr sz="4200"/>
              <a:t>Body Level Two</a:t>
            </a:r>
            <a:endParaRPr sz="4200"/>
          </a:p>
          <a:p>
            <a:pPr lvl="2">
              <a:defRPr sz="1800"/>
            </a:pPr>
            <a:r>
              <a:rPr sz="4200"/>
              <a:t>Body Level Three</a:t>
            </a:r>
            <a:endParaRPr sz="4200"/>
          </a:p>
          <a:p>
            <a:pPr lvl="3">
              <a:defRPr sz="1800"/>
            </a:pPr>
            <a:r>
              <a:rPr sz="4200"/>
              <a:t>Body Level Four</a:t>
            </a:r>
            <a:endParaRPr sz="4200"/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spcBef>
                <a:spcPts val="4800"/>
              </a:spcBef>
            </a:lvl1pPr>
            <a:lvl2pPr>
              <a:spcBef>
                <a:spcPts val="4800"/>
              </a:spcBef>
            </a:lvl2pPr>
            <a:lvl3pPr>
              <a:spcBef>
                <a:spcPts val="4800"/>
              </a:spcBef>
            </a:lvl3pPr>
            <a:lvl4pPr>
              <a:spcBef>
                <a:spcPts val="4800"/>
              </a:spcBef>
            </a:lvl4pPr>
            <a:lvl5pPr>
              <a:spcBef>
                <a:spcPts val="4800"/>
              </a:spcBef>
            </a:lvl5pPr>
          </a:lstStyle>
          <a:p>
            <a:pPr lvl="0">
              <a:defRPr sz="1800"/>
            </a:pPr>
            <a:r>
              <a:rPr sz="4200"/>
              <a:t>Body Level One</a:t>
            </a:r>
            <a:endParaRPr sz="4200"/>
          </a:p>
          <a:p>
            <a:pPr lvl="1">
              <a:defRPr sz="1800"/>
            </a:pPr>
            <a:r>
              <a:rPr sz="4200"/>
              <a:t>Body Level Two</a:t>
            </a:r>
            <a:endParaRPr sz="4200"/>
          </a:p>
          <a:p>
            <a:pPr lvl="2">
              <a:defRPr sz="1800"/>
            </a:pPr>
            <a:r>
              <a:rPr sz="4200"/>
              <a:t>Body Level Three</a:t>
            </a:r>
            <a:endParaRPr sz="4200"/>
          </a:p>
          <a:p>
            <a:pPr lvl="3">
              <a:defRPr sz="1800"/>
            </a:pPr>
            <a:r>
              <a:rPr sz="4200"/>
              <a:t>Body Level Four</a:t>
            </a:r>
            <a:endParaRPr sz="4200"/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4200"/>
              <a:t>Body Level One</a:t>
            </a:r>
            <a:endParaRPr sz="4200"/>
          </a:p>
          <a:p>
            <a:pPr lvl="1">
              <a:defRPr sz="1800"/>
            </a:pPr>
            <a:r>
              <a:rPr sz="4200"/>
              <a:t>Body Level Two</a:t>
            </a:r>
            <a:endParaRPr sz="4200"/>
          </a:p>
          <a:p>
            <a:pPr lvl="2">
              <a:defRPr sz="1800"/>
            </a:pPr>
            <a:r>
              <a:rPr sz="4200"/>
              <a:t>Body Level Three</a:t>
            </a:r>
            <a:endParaRPr sz="4200"/>
          </a:p>
          <a:p>
            <a:pPr lvl="3">
              <a:defRPr sz="1800"/>
            </a:pPr>
            <a:r>
              <a:rPr sz="4200"/>
              <a:t>Body Level Four</a:t>
            </a:r>
            <a:endParaRPr sz="4200"/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med" advClick="1"/>
  <p:txStyles>
    <p:titleStyle>
      <a:lvl1pPr algn="ctr" defTabSz="584200">
        <a:defRPr sz="8400">
          <a:latin typeface="+mn-lt"/>
          <a:ea typeface="+mn-ea"/>
          <a:cs typeface="+mn-cs"/>
          <a:sym typeface="Gill Sans"/>
        </a:defRPr>
      </a:lvl1pPr>
      <a:lvl2pPr indent="228600" algn="ctr" defTabSz="584200">
        <a:defRPr sz="8400">
          <a:latin typeface="+mn-lt"/>
          <a:ea typeface="+mn-ea"/>
          <a:cs typeface="+mn-cs"/>
          <a:sym typeface="Gill Sans"/>
        </a:defRPr>
      </a:lvl2pPr>
      <a:lvl3pPr indent="457200" algn="ctr" defTabSz="584200">
        <a:defRPr sz="8400">
          <a:latin typeface="+mn-lt"/>
          <a:ea typeface="+mn-ea"/>
          <a:cs typeface="+mn-cs"/>
          <a:sym typeface="Gill Sans"/>
        </a:defRPr>
      </a:lvl3pPr>
      <a:lvl4pPr indent="685800" algn="ctr" defTabSz="584200">
        <a:defRPr sz="8400">
          <a:latin typeface="+mn-lt"/>
          <a:ea typeface="+mn-ea"/>
          <a:cs typeface="+mn-cs"/>
          <a:sym typeface="Gill Sans"/>
        </a:defRPr>
      </a:lvl4pPr>
      <a:lvl5pPr indent="914400" algn="ctr" defTabSz="584200">
        <a:defRPr sz="8400">
          <a:latin typeface="+mn-lt"/>
          <a:ea typeface="+mn-ea"/>
          <a:cs typeface="+mn-cs"/>
          <a:sym typeface="Gill Sans"/>
        </a:defRPr>
      </a:lvl5pPr>
      <a:lvl6pPr indent="1143000" algn="ctr" defTabSz="584200">
        <a:defRPr sz="8400">
          <a:latin typeface="+mn-lt"/>
          <a:ea typeface="+mn-ea"/>
          <a:cs typeface="+mn-cs"/>
          <a:sym typeface="Gill Sans"/>
        </a:defRPr>
      </a:lvl6pPr>
      <a:lvl7pPr indent="1371600" algn="ctr" defTabSz="584200">
        <a:defRPr sz="8400">
          <a:latin typeface="+mn-lt"/>
          <a:ea typeface="+mn-ea"/>
          <a:cs typeface="+mn-cs"/>
          <a:sym typeface="Gill Sans"/>
        </a:defRPr>
      </a:lvl7pPr>
      <a:lvl8pPr indent="1600200" algn="ctr" defTabSz="584200">
        <a:defRPr sz="8400">
          <a:latin typeface="+mn-lt"/>
          <a:ea typeface="+mn-ea"/>
          <a:cs typeface="+mn-cs"/>
          <a:sym typeface="Gill Sans"/>
        </a:defRPr>
      </a:lvl8pPr>
      <a:lvl9pPr indent="1828800" algn="ctr" defTabSz="584200">
        <a:defRPr sz="8400">
          <a:latin typeface="+mn-lt"/>
          <a:ea typeface="+mn-ea"/>
          <a:cs typeface="+mn-cs"/>
          <a:sym typeface="Gill Sans"/>
        </a:defRPr>
      </a:lvl9pPr>
    </p:titleStyle>
    <p:bodyStyle>
      <a:lvl1pPr marL="8890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1pPr>
      <a:lvl2pPr marL="13335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2pPr>
      <a:lvl3pPr marL="17780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3pPr>
      <a:lvl4pPr marL="22225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4pPr>
      <a:lvl5pPr marL="26670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5pPr>
      <a:lvl6pPr marL="30226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6pPr>
      <a:lvl7pPr marL="33782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7pPr>
      <a:lvl8pPr marL="37338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8pPr>
      <a:lvl9pPr marL="40894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.g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8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xfrm>
            <a:off x="2476500" y="1574800"/>
            <a:ext cx="7810500" cy="10541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defTabSz="914400">
              <a:defRPr b="1" spc="768" sz="6400">
                <a:uFill>
                  <a:solidFill/>
                </a:u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b="0" spc="0" sz="1800">
                <a:uFillTx/>
              </a:defRPr>
            </a:pPr>
            <a:r>
              <a:rPr b="1" spc="768" sz="6400">
                <a:uFill>
                  <a:solidFill/>
                </a:uFill>
              </a:rPr>
              <a:t>Balance</a:t>
            </a:r>
          </a:p>
        </p:txBody>
      </p:sp>
      <p:sp>
        <p:nvSpPr>
          <p:cNvPr id="43" name="Shape 43"/>
          <p:cNvSpPr/>
          <p:nvPr/>
        </p:nvSpPr>
        <p:spPr>
          <a:xfrm>
            <a:off x="723900" y="635000"/>
            <a:ext cx="11557000" cy="622300"/>
          </a:xfrm>
          <a:prstGeom prst="rect">
            <a:avLst/>
          </a:pr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4" name="Shape 44"/>
          <p:cNvSpPr/>
          <p:nvPr/>
        </p:nvSpPr>
        <p:spPr>
          <a:xfrm>
            <a:off x="723900" y="8547100"/>
            <a:ext cx="11557000" cy="622300"/>
          </a:xfrm>
          <a:prstGeom prst="rect">
            <a:avLst/>
          </a:pr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5" name="Shape 45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46" name="url?sa=i&amp;rct=j&amp;q=&amp;esrc=s&amp;source=images&amp;cd=&amp;docid=wlqhM90tFt2pmM&amp;tbnid=_Czvw4zqeXvnfM-&amp;ved=0CAUQjRw&amp;url=http%3A%2F%2Fwww.keanlaw.com%2Flegal-services%2Fappeals%2Fscales-of-justice%2F&amp;ei=5tfvU_rlEYL5oAS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9200" y="2965450"/>
            <a:ext cx="5257800" cy="5257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template_0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9300" y="355600"/>
            <a:ext cx="4864101" cy="4944632"/>
          </a:xfrm>
          <a:prstGeom prst="rect">
            <a:avLst/>
          </a:prstGeom>
          <a:ln w="12700">
            <a:solidFill/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pic>
        <p:nvPicPr>
          <p:cNvPr id="101" name="578music_website_design_templat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45766" y="355600"/>
            <a:ext cx="5706534" cy="4279901"/>
          </a:xfrm>
          <a:prstGeom prst="rect">
            <a:avLst/>
          </a:prstGeom>
          <a:ln w="12700">
            <a:solidFill/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pic>
        <p:nvPicPr>
          <p:cNvPr id="102" name="15575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69066" y="5486400"/>
            <a:ext cx="3822701" cy="3991611"/>
          </a:xfrm>
          <a:prstGeom prst="rect">
            <a:avLst/>
          </a:prstGeom>
          <a:ln w="12700">
            <a:solidFill/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pic>
        <p:nvPicPr>
          <p:cNvPr id="103" name="musicstore.g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59600" y="4846841"/>
            <a:ext cx="4546601" cy="4663180"/>
          </a:xfrm>
          <a:prstGeom prst="rect">
            <a:avLst/>
          </a:prstGeom>
          <a:ln w="12700">
            <a:solidFill/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sp>
        <p:nvSpPr>
          <p:cNvPr id="104" name="Shape 104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/>
          </p:nvPr>
        </p:nvSpPr>
        <p:spPr>
          <a:xfrm>
            <a:off x="444500" y="254000"/>
            <a:ext cx="5791200" cy="1143000"/>
          </a:xfrm>
          <a:prstGeom prst="rect">
            <a:avLst/>
          </a:prstGeom>
        </p:spPr>
        <p:txBody>
          <a:bodyPr/>
          <a:lstStyle>
            <a:lvl1pPr marL="40639" marR="40639" defTabSz="914400">
              <a:defRPr b="1" spc="576" sz="4800">
                <a:uFill>
                  <a:solidFill/>
                </a:u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b="0" spc="0" sz="1800">
                <a:uFillTx/>
              </a:defRPr>
            </a:pPr>
            <a:r>
              <a:rPr b="1" spc="576" sz="4800">
                <a:uFill>
                  <a:solidFill/>
                </a:uFill>
              </a:rPr>
              <a:t>The Golden Spiral</a:t>
            </a:r>
          </a:p>
        </p:txBody>
      </p:sp>
      <p:sp>
        <p:nvSpPr>
          <p:cNvPr id="107" name="Shape 107"/>
          <p:cNvSpPr/>
          <p:nvPr>
            <p:ph type="body" idx="1"/>
          </p:nvPr>
        </p:nvSpPr>
        <p:spPr>
          <a:xfrm>
            <a:off x="5956300" y="2298700"/>
            <a:ext cx="6400800" cy="2336800"/>
          </a:xfrm>
          <a:prstGeom prst="rect">
            <a:avLst/>
          </a:prstGeom>
        </p:spPr>
        <p:txBody>
          <a:bodyPr lIns="0" tIns="0" rIns="0" bIns="0" anchor="t"/>
          <a:lstStyle>
            <a:lvl1pPr marL="0" marR="40639" indent="0" defTabSz="914400">
              <a:spcBef>
                <a:spcPts val="700"/>
              </a:spcBef>
              <a:buClr>
                <a:srgbClr val="000000"/>
              </a:buClr>
              <a:buSzTx/>
              <a:buFont typeface="Verdana"/>
              <a:buNone/>
              <a:defRPr b="1" sz="3600">
                <a:uFill>
                  <a:solidFill/>
                </a:u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b="0" sz="1800">
                <a:uFillTx/>
              </a:defRPr>
            </a:pPr>
            <a:r>
              <a:rPr b="1" sz="3600">
                <a:uFill>
                  <a:solidFill/>
                </a:uFill>
              </a:rPr>
              <a:t>Divide the space into thirds, then divide one third into three again, and again … to create the Golden Spiral.</a:t>
            </a:r>
          </a:p>
        </p:txBody>
      </p:sp>
      <p:pic>
        <p:nvPicPr>
          <p:cNvPr id="108" name="goldenspiral4RoyalStar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0" y="1562100"/>
            <a:ext cx="5194300" cy="812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Golden_Spiral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99100" y="4914900"/>
            <a:ext cx="7302500" cy="4254500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sp>
        <p:nvSpPr>
          <p:cNvPr id="110" name="Shape 110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3606800" y="1962150"/>
            <a:ext cx="5791200" cy="80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0639" marR="40639" defTabSz="914400">
              <a:buClr>
                <a:srgbClr val="000000"/>
              </a:buClr>
              <a:buFont typeface="Verdana"/>
              <a:defRPr b="1" spc="576" sz="4800">
                <a:uFill>
                  <a:solidFill/>
                </a:u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b="0" spc="0" sz="1800">
                <a:uFillTx/>
              </a:defRPr>
            </a:pPr>
            <a:r>
              <a:rPr b="1" spc="576" sz="4800">
                <a:uFill>
                  <a:solidFill/>
                </a:uFill>
              </a:rPr>
              <a:t>The Golden Spiral</a:t>
            </a:r>
          </a:p>
        </p:txBody>
      </p:sp>
      <p:sp>
        <p:nvSpPr>
          <p:cNvPr id="113" name="Shape 113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14" name="Shape 114"/>
          <p:cNvSpPr/>
          <p:nvPr/>
        </p:nvSpPr>
        <p:spPr>
          <a:xfrm>
            <a:off x="723900" y="520700"/>
            <a:ext cx="11557000" cy="622300"/>
          </a:xfrm>
          <a:prstGeom prst="rect">
            <a:avLst/>
          </a:pr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15" name="Shape 115"/>
          <p:cNvSpPr/>
          <p:nvPr/>
        </p:nvSpPr>
        <p:spPr>
          <a:xfrm>
            <a:off x="558800" y="8343900"/>
            <a:ext cx="11557000" cy="622300"/>
          </a:xfrm>
          <a:prstGeom prst="rect">
            <a:avLst/>
          </a:pr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pic>
        <p:nvPicPr>
          <p:cNvPr id="116" name="url?sa=i&amp;rct=j&amp;q=&amp;esrc=s&amp;source=images&amp;cd=&amp;docid=cpsRJgUNZRQCpM&amp;tbnid=Iu_JxnPja3nysM-&amp;ved=0CAUQjRw&amp;url=http%3A%2F%2Fwww.goldenmeancalipers.com%2Fblog%2F2011%2F08%2F04%2Fdarth-vader-mona-lisa-and-the-g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37300" y="3272409"/>
            <a:ext cx="6451601" cy="3677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url?sa=i&amp;rct=j&amp;q=&amp;esrc=s&amp;source=images&amp;cd=&amp;docid=aLWT03qV6sNqMM&amp;tbnid=9Zpja-fbu-TLzM-&amp;ved=0CAUQjRw&amp;url=http%3A%2F%2Fmathworld.wolfram.com%2FGoldenSpiral.html&amp;ei=iNbvU_2MM8eCogThpYKoDQ&amp;bvm=bv.73231344,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2100" y="3281584"/>
            <a:ext cx="5918201" cy="36653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3492500" y="3244850"/>
            <a:ext cx="6019800" cy="80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0639" marR="40639" defTabSz="914400">
              <a:buClr>
                <a:srgbClr val="000000"/>
              </a:buClr>
              <a:buFont typeface="Verdana"/>
              <a:defRPr b="1" spc="576" sz="4800">
                <a:uFill>
                  <a:solidFill/>
                </a:u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b="0" spc="0" sz="1800">
                <a:uFillTx/>
              </a:defRPr>
            </a:pPr>
            <a:r>
              <a:rPr b="1" spc="576" sz="4800">
                <a:uFill>
                  <a:solidFill/>
                </a:uFill>
              </a:rPr>
              <a:t>Balance and Value</a:t>
            </a:r>
          </a:p>
        </p:txBody>
      </p:sp>
      <p:pic>
        <p:nvPicPr>
          <p:cNvPr id="120" name="37794-11-1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1800" y="4394200"/>
            <a:ext cx="9588500" cy="2463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723900" y="520700"/>
            <a:ext cx="11557000" cy="622300"/>
          </a:xfrm>
          <a:prstGeom prst="rect">
            <a:avLst/>
          </a:pr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22" name="Shape 122"/>
          <p:cNvSpPr/>
          <p:nvPr/>
        </p:nvSpPr>
        <p:spPr>
          <a:xfrm>
            <a:off x="723900" y="8547100"/>
            <a:ext cx="11557000" cy="622300"/>
          </a:xfrm>
          <a:prstGeom prst="rect">
            <a:avLst/>
          </a:pr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23" name="Shape 123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xfrm>
            <a:off x="1930400" y="114300"/>
            <a:ext cx="7772400" cy="1143000"/>
          </a:xfrm>
          <a:prstGeom prst="rect">
            <a:avLst/>
          </a:prstGeom>
        </p:spPr>
        <p:txBody>
          <a:bodyPr/>
          <a:lstStyle>
            <a:lvl1pPr marL="40639" marR="40639" defTabSz="914400">
              <a:defRPr b="1" spc="576" sz="4800">
                <a:uFill>
                  <a:solidFill/>
                </a:u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b="0" spc="0" sz="1800">
                <a:uFillTx/>
              </a:defRPr>
            </a:pPr>
            <a:r>
              <a:rPr b="1" spc="576" sz="4800">
                <a:uFill>
                  <a:solidFill/>
                </a:uFill>
              </a:rPr>
              <a:t>Balance and Value</a:t>
            </a:r>
          </a:p>
        </p:txBody>
      </p:sp>
      <p:sp>
        <p:nvSpPr>
          <p:cNvPr id="126" name="Shape 126"/>
          <p:cNvSpPr/>
          <p:nvPr>
            <p:ph type="body" idx="1"/>
          </p:nvPr>
        </p:nvSpPr>
        <p:spPr>
          <a:xfrm>
            <a:off x="609600" y="7950200"/>
            <a:ext cx="11772900" cy="1435100"/>
          </a:xfrm>
          <a:prstGeom prst="rect">
            <a:avLst/>
          </a:prstGeom>
        </p:spPr>
        <p:txBody>
          <a:bodyPr lIns="0" tIns="0" rIns="0" bIns="0" anchor="t"/>
          <a:lstStyle>
            <a:lvl1pPr marL="0" marR="40639" indent="0" defTabSz="914400">
              <a:spcBef>
                <a:spcPts val="700"/>
              </a:spcBef>
              <a:buClr>
                <a:srgbClr val="000000"/>
              </a:buClr>
              <a:buSzTx/>
              <a:buFont typeface="Verdana"/>
              <a:buNone/>
              <a:defRPr b="1" sz="3600">
                <a:uFill>
                  <a:solidFill/>
                </a:u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b="0" sz="1800">
                <a:uFillTx/>
              </a:defRPr>
            </a:pPr>
            <a:r>
              <a:rPr b="1" sz="3600">
                <a:uFill>
                  <a:solidFill/>
                </a:uFill>
              </a:rPr>
              <a:t>The darker the object, the more visual weight it has but color relativity can change this general rule</a:t>
            </a:r>
          </a:p>
        </p:txBody>
      </p:sp>
      <p:grpSp>
        <p:nvGrpSpPr>
          <p:cNvPr id="129" name="Group 129"/>
          <p:cNvGrpSpPr/>
          <p:nvPr/>
        </p:nvGrpSpPr>
        <p:grpSpPr>
          <a:xfrm>
            <a:off x="3577862" y="1206500"/>
            <a:ext cx="4893038" cy="6781801"/>
            <a:chOff x="-215899" y="-139699"/>
            <a:chExt cx="4893037" cy="6781800"/>
          </a:xfrm>
        </p:grpSpPr>
        <p:pic>
          <p:nvPicPr>
            <p:cNvPr id="128" name="Picasso_Guitar_Player_1910_artchive_40pc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461238" cy="62230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7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4893038" cy="6781801"/>
            </a:xfrm>
            <a:prstGeom prst="rect">
              <a:avLst/>
            </a:prstGeom>
            <a:effectLst/>
          </p:spPr>
        </p:pic>
      </p:grpSp>
      <p:sp>
        <p:nvSpPr>
          <p:cNvPr id="130" name="Shape 130"/>
          <p:cNvSpPr/>
          <p:nvPr/>
        </p:nvSpPr>
        <p:spPr>
          <a:xfrm>
            <a:off x="8732570" y="6616700"/>
            <a:ext cx="322540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Pablo Picasso, </a:t>
            </a:r>
            <a:r>
              <a:rPr b="1" i="1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Guitar Player</a:t>
            </a:r>
            <a:r>
              <a:rPr b="1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,  1910</a:t>
            </a:r>
          </a:p>
        </p:txBody>
      </p:sp>
      <p:sp>
        <p:nvSpPr>
          <p:cNvPr id="131" name="Shape 131"/>
          <p:cNvSpPr/>
          <p:nvPr/>
        </p:nvSpPr>
        <p:spPr>
          <a:xfrm>
            <a:off x="7150100" y="1524000"/>
            <a:ext cx="1371600" cy="863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32" name="Shape 132"/>
          <p:cNvSpPr/>
          <p:nvPr/>
        </p:nvSpPr>
        <p:spPr>
          <a:xfrm>
            <a:off x="3594100" y="6299199"/>
            <a:ext cx="1371600" cy="86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33" name="Shape 133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" grpId="1"/>
      <p:bldP build="whole" bldLvl="1" animBg="1" rev="0" advAuto="0" spid="132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xfrm>
            <a:off x="2616200" y="1320800"/>
            <a:ext cx="7772400" cy="1143000"/>
          </a:xfrm>
          <a:prstGeom prst="rect">
            <a:avLst/>
          </a:prstGeom>
        </p:spPr>
        <p:txBody>
          <a:bodyPr/>
          <a:lstStyle>
            <a:lvl1pPr marL="40639" marR="40639" defTabSz="914400">
              <a:defRPr b="1" spc="576" sz="4800">
                <a:uFill>
                  <a:solidFill/>
                </a:u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b="0" spc="0" sz="1800">
                <a:uFillTx/>
              </a:defRPr>
            </a:pPr>
            <a:r>
              <a:rPr b="1" spc="576" sz="4800">
                <a:uFill>
                  <a:solidFill/>
                </a:uFill>
              </a:rPr>
              <a:t>Balance and Color</a:t>
            </a:r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xfrm>
            <a:off x="1905000" y="6807200"/>
            <a:ext cx="9182100" cy="1143000"/>
          </a:xfrm>
          <a:prstGeom prst="rect">
            <a:avLst/>
          </a:prstGeom>
        </p:spPr>
        <p:txBody>
          <a:bodyPr lIns="0" tIns="0" rIns="0" bIns="0" anchor="t"/>
          <a:lstStyle>
            <a:lvl1pPr marL="0" marR="40639" indent="0" defTabSz="914400">
              <a:spcBef>
                <a:spcPts val="700"/>
              </a:spcBef>
              <a:buClr>
                <a:srgbClr val="000000"/>
              </a:buClr>
              <a:buSzTx/>
              <a:buFont typeface="Verdana"/>
              <a:buNone/>
              <a:defRPr b="1" sz="3600">
                <a:uFill>
                  <a:solidFill/>
                </a:u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b="0" sz="1800">
                <a:uFillTx/>
              </a:defRPr>
            </a:pPr>
            <a:r>
              <a:rPr b="1" sz="3600">
                <a:uFill>
                  <a:solidFill/>
                </a:uFill>
              </a:rPr>
              <a:t>Color differences can influence the visual weight of design elements</a:t>
            </a:r>
          </a:p>
        </p:txBody>
      </p:sp>
      <p:pic>
        <p:nvPicPr>
          <p:cNvPr id="137" name="37794-11-1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1400" y="3124200"/>
            <a:ext cx="8382000" cy="3022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723900" y="520700"/>
            <a:ext cx="11557000" cy="622300"/>
          </a:xfrm>
          <a:prstGeom prst="rect">
            <a:avLst/>
          </a:pr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39" name="Shape 139"/>
          <p:cNvSpPr/>
          <p:nvPr/>
        </p:nvSpPr>
        <p:spPr>
          <a:xfrm>
            <a:off x="723900" y="8509000"/>
            <a:ext cx="11557000" cy="622300"/>
          </a:xfrm>
          <a:prstGeom prst="rect">
            <a:avLst/>
          </a:pr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40" name="Shape 140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63900" y="419100"/>
            <a:ext cx="6464687" cy="8496301"/>
          </a:xfrm>
          <a:prstGeom prst="rect">
            <a:avLst/>
          </a:prstGeom>
          <a:effectLst>
            <a:outerShdw sx="100000" sy="100000" kx="0" ky="0" algn="b" rotWithShape="0" blurRad="38100" dist="12700" dir="5400000">
              <a:srgbClr val="000000">
                <a:alpha val="50000"/>
              </a:srgbClr>
            </a:outerShdw>
          </a:effectLst>
        </p:spPr>
      </p:pic>
      <p:sp>
        <p:nvSpPr>
          <p:cNvPr id="143" name="Shape 143"/>
          <p:cNvSpPr/>
          <p:nvPr/>
        </p:nvSpPr>
        <p:spPr>
          <a:xfrm>
            <a:off x="3353922" y="8966200"/>
            <a:ext cx="4406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1800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b="0"/>
            </a:pPr>
            <a:r>
              <a:rPr b="1"/>
              <a:t>Pablo Picasso,  Glass and Bottle of Suze, 1912</a:t>
            </a:r>
          </a:p>
        </p:txBody>
      </p:sp>
      <p:sp>
        <p:nvSpPr>
          <p:cNvPr id="144" name="Shape 144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xfrm>
            <a:off x="1524000" y="2057400"/>
            <a:ext cx="9944100" cy="1054100"/>
          </a:xfrm>
          <a:prstGeom prst="rect">
            <a:avLst/>
          </a:prstGeom>
        </p:spPr>
        <p:txBody>
          <a:bodyPr/>
          <a:lstStyle>
            <a:lvl1pPr marL="40639" marR="40639" defTabSz="914400">
              <a:defRPr b="1" spc="576" sz="4800">
                <a:uFill>
                  <a:solidFill/>
                </a:u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b="0" spc="0" sz="1800">
                <a:uFillTx/>
              </a:defRPr>
            </a:pPr>
            <a:r>
              <a:rPr b="1" spc="576" sz="4800">
                <a:uFill>
                  <a:solidFill/>
                </a:uFill>
              </a:rPr>
              <a:t>Balance Using Other Elements</a:t>
            </a:r>
          </a:p>
        </p:txBody>
      </p:sp>
      <p:sp>
        <p:nvSpPr>
          <p:cNvPr id="147" name="Shape 147"/>
          <p:cNvSpPr/>
          <p:nvPr>
            <p:ph type="body" idx="1"/>
          </p:nvPr>
        </p:nvSpPr>
        <p:spPr>
          <a:xfrm>
            <a:off x="1308100" y="6477000"/>
            <a:ext cx="4572000" cy="1320800"/>
          </a:xfrm>
          <a:prstGeom prst="rect">
            <a:avLst/>
          </a:prstGeom>
        </p:spPr>
        <p:txBody>
          <a:bodyPr lIns="0" tIns="0" rIns="0" bIns="0" anchor="t"/>
          <a:lstStyle>
            <a:lvl1pPr marL="0" marR="40639" indent="0" defTabSz="914400">
              <a:spcBef>
                <a:spcPts val="700"/>
              </a:spcBef>
              <a:buClr>
                <a:srgbClr val="000000"/>
              </a:buClr>
              <a:buSzTx/>
              <a:buFont typeface="Verdana"/>
              <a:buNone/>
              <a:defRPr b="1" sz="3600">
                <a:uFill>
                  <a:solidFill/>
                </a:u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b="0" sz="1800">
                <a:uFillTx/>
              </a:defRPr>
            </a:pPr>
            <a:r>
              <a:rPr b="1" sz="3600">
                <a:uFill>
                  <a:solidFill/>
                </a:uFill>
              </a:rPr>
              <a:t>Texture imparts visual weight</a:t>
            </a:r>
          </a:p>
        </p:txBody>
      </p:sp>
      <p:sp>
        <p:nvSpPr>
          <p:cNvPr id="148" name="Shape 148"/>
          <p:cNvSpPr/>
          <p:nvPr/>
        </p:nvSpPr>
        <p:spPr>
          <a:xfrm>
            <a:off x="7112000" y="6477000"/>
            <a:ext cx="48895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R="40639" algn="l" defTabSz="914400">
              <a:spcBef>
                <a:spcPts val="700"/>
              </a:spcBef>
              <a:buClr>
                <a:srgbClr val="000000"/>
              </a:buClr>
              <a:buFont typeface="Verdana"/>
              <a:defRPr b="1" sz="3600">
                <a:uFill>
                  <a:solidFill/>
                </a:u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b="0" sz="1800">
                <a:uFillTx/>
              </a:defRPr>
            </a:pPr>
            <a:r>
              <a:rPr b="1" sz="3600">
                <a:uFill>
                  <a:solidFill/>
                </a:uFill>
              </a:rPr>
              <a:t>Implied motion imparts visual weight</a:t>
            </a:r>
          </a:p>
        </p:txBody>
      </p:sp>
      <p:pic>
        <p:nvPicPr>
          <p:cNvPr id="149" name="37794-11-1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70800" y="3556000"/>
            <a:ext cx="3162300" cy="182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37794-11-16a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5500" y="3556000"/>
            <a:ext cx="3162300" cy="2641601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52" name="Shape 152"/>
          <p:cNvSpPr/>
          <p:nvPr/>
        </p:nvSpPr>
        <p:spPr>
          <a:xfrm>
            <a:off x="723900" y="520700"/>
            <a:ext cx="11557000" cy="622300"/>
          </a:xfrm>
          <a:prstGeom prst="rect">
            <a:avLst/>
          </a:pr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53" name="Shape 153"/>
          <p:cNvSpPr/>
          <p:nvPr/>
        </p:nvSpPr>
        <p:spPr>
          <a:xfrm>
            <a:off x="723900" y="8445500"/>
            <a:ext cx="11557000" cy="622300"/>
          </a:xfrm>
          <a:prstGeom prst="rect">
            <a:avLst/>
          </a:pr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xfrm>
            <a:off x="952500" y="393700"/>
            <a:ext cx="3848100" cy="800100"/>
          </a:xfrm>
          <a:prstGeom prst="rect">
            <a:avLst/>
          </a:prstGeom>
        </p:spPr>
        <p:txBody>
          <a:bodyPr/>
          <a:lstStyle>
            <a:lvl1pPr marL="40639" marR="40639" defTabSz="914400">
              <a:defRPr b="1" spc="576" sz="4800">
                <a:uFill>
                  <a:solidFill/>
                </a:u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b="0" spc="0" sz="1800">
                <a:uFillTx/>
              </a:defRPr>
            </a:pPr>
            <a:r>
              <a:rPr b="1" spc="576" sz="4800">
                <a:uFill>
                  <a:solidFill/>
                </a:uFill>
              </a:rPr>
              <a:t>Summary</a:t>
            </a:r>
          </a:p>
        </p:txBody>
      </p:sp>
      <p:sp>
        <p:nvSpPr>
          <p:cNvPr id="156" name="Shape 156"/>
          <p:cNvSpPr/>
          <p:nvPr>
            <p:ph type="body" idx="1"/>
          </p:nvPr>
        </p:nvSpPr>
        <p:spPr>
          <a:xfrm>
            <a:off x="444500" y="6362700"/>
            <a:ext cx="12446000" cy="30861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marL="0" marR="40639" indent="0" defTabSz="91440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Tx/>
              <a:buFont typeface="Verdana"/>
              <a:buNone/>
              <a:defRPr sz="1800"/>
            </a:pPr>
            <a:r>
              <a:rPr b="1" sz="3600">
                <a:uFill>
                  <a:solidFill/>
                </a:u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1.  The arrangement of elements of equal visual weight around the point of focus creates balance.</a:t>
            </a:r>
            <a:endParaRPr b="1" sz="3600">
              <a:uFill>
                <a:solidFill/>
              </a:u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lvl="0" marL="0" marR="40639" indent="0" defTabSz="91440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Tx/>
              <a:buFont typeface="Verdana"/>
              <a:buNone/>
              <a:defRPr sz="1800"/>
            </a:pPr>
            <a:r>
              <a:rPr b="1" sz="3600">
                <a:uFill>
                  <a:solidFill/>
                </a:u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2.  Lack of balance creates tension, which may be what you want.</a:t>
            </a:r>
            <a:endParaRPr b="1" sz="3600">
              <a:uFill>
                <a:solidFill/>
              </a:u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lvl="0" marL="0" marR="40639" indent="0" defTabSz="91440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Tx/>
              <a:buFont typeface="Verdana"/>
              <a:buNone/>
              <a:defRPr sz="1800"/>
            </a:pPr>
            <a:r>
              <a:rPr b="1" sz="3600">
                <a:uFill>
                  <a:solidFill/>
                </a:u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3.  Visual weight can be influenced by size, arrangement, value, color, and texture.</a:t>
            </a:r>
          </a:p>
        </p:txBody>
      </p:sp>
      <p:sp>
        <p:nvSpPr>
          <p:cNvPr id="157" name="Shape 157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158" name="url?sa=i&amp;rct=j&amp;q=&amp;esrc=s&amp;source=images&amp;cd=&amp;docid=yXT7_9MBhpVmHM&amp;tbnid=vmX3u5CPFB3MTM-&amp;ved=0CAUQjRw&amp;url=http%3A%2F%2Ffuckyeahpierosraffa.tumblr.com%2Fpost%2F39305304693%2Fa-still-from-david-clark-88-c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0253" y="1308100"/>
            <a:ext cx="10144294" cy="4838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xfrm>
            <a:off x="3276600" y="1282700"/>
            <a:ext cx="6438900" cy="1143000"/>
          </a:xfrm>
          <a:prstGeom prst="rect">
            <a:avLst/>
          </a:prstGeom>
        </p:spPr>
        <p:txBody>
          <a:bodyPr/>
          <a:lstStyle>
            <a:lvl1pPr marL="40639" marR="40639" defTabSz="914400">
              <a:defRPr b="1" spc="576" sz="4800">
                <a:uFill>
                  <a:solidFill/>
                </a:u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b="0" spc="0" sz="1800">
                <a:uFillTx/>
              </a:defRPr>
            </a:pPr>
            <a:r>
              <a:rPr b="1" spc="576" sz="4800">
                <a:uFill>
                  <a:solidFill/>
                </a:uFill>
              </a:rPr>
              <a:t>Weight of Elements</a:t>
            </a:r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xfrm>
            <a:off x="165100" y="6375400"/>
            <a:ext cx="12661900" cy="18288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marL="0" marR="40639" indent="0" defTabSz="914400">
              <a:spcBef>
                <a:spcPts val="700"/>
              </a:spcBef>
              <a:buClr>
                <a:srgbClr val="000000"/>
              </a:buClr>
              <a:buSzTx/>
              <a:buFont typeface="Verdana"/>
              <a:buNone/>
              <a:defRPr sz="1800"/>
            </a:pPr>
            <a:r>
              <a:rPr b="1" sz="3600">
                <a:uFill>
                  <a:solidFill/>
                </a:u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1.  Large elements have more visual weight than small elements</a:t>
            </a:r>
            <a:endParaRPr b="1" sz="3600">
              <a:uFill>
                <a:solidFill/>
              </a:u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lvl="0" marL="0" marR="40639" indent="0" defTabSz="914400">
              <a:spcBef>
                <a:spcPts val="700"/>
              </a:spcBef>
              <a:buClr>
                <a:srgbClr val="000000"/>
              </a:buClr>
              <a:buSzTx/>
              <a:buFont typeface="Verdana"/>
              <a:buNone/>
              <a:defRPr sz="1800"/>
            </a:pPr>
            <a:r>
              <a:rPr b="1" sz="3600">
                <a:uFill>
                  <a:solidFill/>
                </a:u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2.  Small elements can combine into a group with more visual weight</a:t>
            </a:r>
          </a:p>
        </p:txBody>
      </p:sp>
      <p:pic>
        <p:nvPicPr>
          <p:cNvPr id="50" name="37794-11-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5800" y="2705100"/>
            <a:ext cx="9093200" cy="327660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52" name="Shape 52"/>
          <p:cNvSpPr/>
          <p:nvPr/>
        </p:nvSpPr>
        <p:spPr>
          <a:xfrm>
            <a:off x="723900" y="520700"/>
            <a:ext cx="11557000" cy="622300"/>
          </a:xfrm>
          <a:prstGeom prst="rect">
            <a:avLst/>
          </a:pr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3" name="Shape 53"/>
          <p:cNvSpPr/>
          <p:nvPr/>
        </p:nvSpPr>
        <p:spPr>
          <a:xfrm>
            <a:off x="723900" y="8496300"/>
            <a:ext cx="11557000" cy="622300"/>
          </a:xfrm>
          <a:prstGeom prst="rect">
            <a:avLst/>
          </a:pr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xfrm>
            <a:off x="0" y="12700"/>
            <a:ext cx="4864100" cy="1143000"/>
          </a:xfrm>
          <a:prstGeom prst="rect">
            <a:avLst/>
          </a:prstGeom>
        </p:spPr>
        <p:txBody>
          <a:bodyPr/>
          <a:lstStyle>
            <a:lvl1pPr marL="40639" marR="40639" defTabSz="914400">
              <a:defRPr b="1" spc="576" sz="4800">
                <a:uFill>
                  <a:solidFill/>
                </a:u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b="0" spc="0" sz="1800">
                <a:uFillTx/>
              </a:defRPr>
            </a:pPr>
            <a:r>
              <a:rPr b="1" spc="576" sz="4800">
                <a:uFill>
                  <a:solidFill/>
                </a:uFill>
              </a:rPr>
              <a:t>Point of Focus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xfrm>
            <a:off x="355600" y="8255000"/>
            <a:ext cx="12242800" cy="1143000"/>
          </a:xfrm>
          <a:prstGeom prst="rect">
            <a:avLst/>
          </a:prstGeom>
        </p:spPr>
        <p:txBody>
          <a:bodyPr lIns="0" tIns="0" rIns="0" bIns="0" anchor="t"/>
          <a:lstStyle>
            <a:lvl1pPr marL="0" marR="40639" indent="0" defTabSz="914400">
              <a:spcBef>
                <a:spcPts val="700"/>
              </a:spcBef>
              <a:buClr>
                <a:srgbClr val="000000"/>
              </a:buClr>
              <a:buSzTx/>
              <a:buFont typeface="Verdana"/>
              <a:buNone/>
              <a:defRPr b="1" sz="3600">
                <a:uFill>
                  <a:solidFill/>
                </a:u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b="0" sz="1800">
                <a:uFillTx/>
              </a:defRPr>
            </a:pPr>
            <a:r>
              <a:rPr b="1" sz="3600">
                <a:uFill>
                  <a:solidFill/>
                </a:uFill>
              </a:rPr>
              <a:t>. . . the area of design that attracts the most attention — acts as the fulcrum of a balanced design</a:t>
            </a:r>
          </a:p>
        </p:txBody>
      </p:sp>
      <p:pic>
        <p:nvPicPr>
          <p:cNvPr id="57" name="rothko_painting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639300" y="990600"/>
            <a:ext cx="6223000" cy="429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15251" y="1371600"/>
            <a:ext cx="6341449" cy="6438901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sp>
        <p:nvSpPr>
          <p:cNvPr id="59" name="Shape 59"/>
          <p:cNvSpPr/>
          <p:nvPr/>
        </p:nvSpPr>
        <p:spPr>
          <a:xfrm>
            <a:off x="9335622" y="7112000"/>
            <a:ext cx="33782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Mark Rothko, </a:t>
            </a:r>
            <a:r>
              <a:rPr b="1" i="1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Yellow and Gold</a:t>
            </a:r>
            <a:r>
              <a:rPr b="1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, 1956</a:t>
            </a:r>
          </a:p>
        </p:txBody>
      </p:sp>
      <p:sp>
        <p:nvSpPr>
          <p:cNvPr id="60" name="Shape 60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4025900" y="2139950"/>
            <a:ext cx="4940300" cy="80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0639" marR="40639" defTabSz="914400">
              <a:buClr>
                <a:srgbClr val="000000"/>
              </a:buClr>
              <a:buFont typeface="Verdana"/>
              <a:defRPr b="1" spc="576" sz="4800">
                <a:uFill>
                  <a:solidFill/>
                </a:u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b="0" spc="0" sz="1800">
                <a:uFillTx/>
              </a:defRPr>
            </a:pPr>
            <a:r>
              <a:rPr b="1" spc="576" sz="4800">
                <a:uFill>
                  <a:solidFill/>
                </a:uFill>
              </a:rPr>
              <a:t>Point of Focus</a:t>
            </a:r>
          </a:p>
        </p:txBody>
      </p:sp>
      <p:pic>
        <p:nvPicPr>
          <p:cNvPr id="63" name="37794-11-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1800" y="3657600"/>
            <a:ext cx="9601201" cy="3530601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/>
        </p:nvSpPr>
        <p:spPr>
          <a:xfrm>
            <a:off x="723900" y="508000"/>
            <a:ext cx="11557000" cy="622300"/>
          </a:xfrm>
          <a:prstGeom prst="rect">
            <a:avLst/>
          </a:pr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5" name="Shape 65"/>
          <p:cNvSpPr/>
          <p:nvPr/>
        </p:nvSpPr>
        <p:spPr>
          <a:xfrm>
            <a:off x="723900" y="8407400"/>
            <a:ext cx="11557000" cy="622300"/>
          </a:xfrm>
          <a:prstGeom prst="rect">
            <a:avLst/>
          </a:pr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6" name="Shape 66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xfrm>
            <a:off x="2476500" y="3898900"/>
            <a:ext cx="7340600" cy="1447800"/>
          </a:xfrm>
          <a:prstGeom prst="rect">
            <a:avLst/>
          </a:prstGeom>
        </p:spPr>
        <p:txBody>
          <a:bodyPr/>
          <a:lstStyle>
            <a:lvl1pPr marL="40639" marR="40639" defTabSz="914400">
              <a:defRPr b="1" spc="576" sz="4800">
                <a:uFill>
                  <a:solidFill/>
                </a:u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b="0" spc="0" sz="1800">
                <a:uFillTx/>
              </a:defRPr>
            </a:pPr>
            <a:r>
              <a:rPr b="1" spc="576" sz="4800">
                <a:uFill>
                  <a:solidFill/>
                </a:uFill>
              </a:rPr>
              <a:t>Arrangement in Space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xfrm>
            <a:off x="698500" y="5486400"/>
            <a:ext cx="10883900" cy="1270000"/>
          </a:xfrm>
          <a:prstGeom prst="rect">
            <a:avLst/>
          </a:prstGeom>
        </p:spPr>
        <p:txBody>
          <a:bodyPr lIns="0" tIns="0" rIns="0" bIns="0" anchor="t"/>
          <a:lstStyle>
            <a:lvl1pPr marL="0" marR="40639" indent="0" defTabSz="914400">
              <a:spcBef>
                <a:spcPts val="700"/>
              </a:spcBef>
              <a:buClr>
                <a:srgbClr val="000000"/>
              </a:buClr>
              <a:buSzTx/>
              <a:buFont typeface="Verdana"/>
              <a:buNone/>
              <a:defRPr b="1" sz="3600">
                <a:uFill>
                  <a:solidFill/>
                </a:u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b="0" sz="1800">
                <a:uFillTx/>
              </a:defRPr>
            </a:pPr>
            <a:r>
              <a:rPr b="1" sz="3600">
                <a:uFill>
                  <a:solidFill/>
                </a:uFill>
              </a:rPr>
              <a:t>Elements can be arranged across the entire design space to create balance</a:t>
            </a:r>
          </a:p>
        </p:txBody>
      </p:sp>
      <p:sp>
        <p:nvSpPr>
          <p:cNvPr id="70" name="Shape 70"/>
          <p:cNvSpPr/>
          <p:nvPr/>
        </p:nvSpPr>
        <p:spPr>
          <a:xfrm>
            <a:off x="888999" y="698499"/>
            <a:ext cx="2171702" cy="2159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blipFill>
            <a:blip r:embed="rId2"/>
          </a:blipFill>
          <a:ln w="25400">
            <a:solidFill/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1" name="Shape 71"/>
          <p:cNvSpPr/>
          <p:nvPr/>
        </p:nvSpPr>
        <p:spPr>
          <a:xfrm>
            <a:off x="3873499" y="2870200"/>
            <a:ext cx="876301" cy="876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blipFill>
            <a:blip r:embed="rId2"/>
          </a:blipFill>
          <a:ln w="25400">
            <a:solidFill/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2" name="Shape 72"/>
          <p:cNvSpPr/>
          <p:nvPr/>
        </p:nvSpPr>
        <p:spPr>
          <a:xfrm>
            <a:off x="10121900" y="508000"/>
            <a:ext cx="1587500" cy="1587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blipFill>
            <a:blip r:embed="rId2"/>
          </a:blipFill>
          <a:ln w="25400">
            <a:solidFill/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3" name="Shape 73"/>
          <p:cNvSpPr/>
          <p:nvPr/>
        </p:nvSpPr>
        <p:spPr>
          <a:xfrm>
            <a:off x="9017000" y="7086600"/>
            <a:ext cx="1498600" cy="149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blipFill>
            <a:blip r:embed="rId2"/>
          </a:blipFill>
          <a:ln w="25400">
            <a:solidFill/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4" name="Shape 74"/>
          <p:cNvSpPr/>
          <p:nvPr/>
        </p:nvSpPr>
        <p:spPr>
          <a:xfrm>
            <a:off x="11582400" y="6184899"/>
            <a:ext cx="876300" cy="8763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blipFill>
            <a:blip r:embed="rId2"/>
          </a:blipFill>
          <a:ln w="25400">
            <a:solidFill/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5" name="Shape 75"/>
          <p:cNvSpPr/>
          <p:nvPr/>
        </p:nvSpPr>
        <p:spPr>
          <a:xfrm>
            <a:off x="6210300" y="14351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blipFill>
            <a:blip r:embed="rId2"/>
          </a:blipFill>
          <a:ln w="25400">
            <a:solidFill/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6" name="Shape 76"/>
          <p:cNvSpPr/>
          <p:nvPr/>
        </p:nvSpPr>
        <p:spPr>
          <a:xfrm>
            <a:off x="634999" y="7264399"/>
            <a:ext cx="1587501" cy="1587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blipFill>
            <a:blip r:embed="rId2"/>
          </a:blipFill>
          <a:ln w="25400">
            <a:solidFill/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7" name="Shape 77"/>
          <p:cNvSpPr/>
          <p:nvPr/>
        </p:nvSpPr>
        <p:spPr>
          <a:xfrm>
            <a:off x="4724399" y="8496299"/>
            <a:ext cx="2171702" cy="2159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blipFill>
            <a:blip r:embed="rId2"/>
          </a:blipFill>
          <a:ln w="25400">
            <a:solidFill/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8" name="Shape 78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1200" y="203200"/>
            <a:ext cx="8991601" cy="9131629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sp>
        <p:nvSpPr>
          <p:cNvPr id="81" name="Shape 81"/>
          <p:cNvSpPr/>
          <p:nvPr/>
        </p:nvSpPr>
        <p:spPr>
          <a:xfrm>
            <a:off x="2183525" y="9131300"/>
            <a:ext cx="5020495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b="1" sz="1800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b="0"/>
            </a:pPr>
            <a:r>
              <a:rPr b="1"/>
              <a:t>Wassily Kandinsky. Several Circles. 1926. Oil on canvas</a:t>
            </a:r>
          </a:p>
        </p:txBody>
      </p:sp>
      <p:sp>
        <p:nvSpPr>
          <p:cNvPr id="82" name="Shape 82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/>
          </p:nvPr>
        </p:nvSpPr>
        <p:spPr>
          <a:xfrm>
            <a:off x="2616200" y="1828800"/>
            <a:ext cx="7772400" cy="1295400"/>
          </a:xfrm>
          <a:prstGeom prst="rect">
            <a:avLst/>
          </a:prstGeom>
        </p:spPr>
        <p:txBody>
          <a:bodyPr/>
          <a:lstStyle>
            <a:lvl1pPr marL="40639" marR="40639" defTabSz="914400">
              <a:defRPr b="1" spc="479" sz="4000">
                <a:uFill>
                  <a:solidFill/>
                </a:u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b="0" spc="0" sz="1800">
                <a:uFillTx/>
              </a:defRPr>
            </a:pPr>
            <a:r>
              <a:rPr b="1" spc="479" sz="4000">
                <a:uFill>
                  <a:solidFill/>
                </a:uFill>
              </a:rPr>
              <a:t>Balancing Irregular Elements</a:t>
            </a:r>
          </a:p>
        </p:txBody>
      </p:sp>
      <p:sp>
        <p:nvSpPr>
          <p:cNvPr id="85" name="Shape 85"/>
          <p:cNvSpPr/>
          <p:nvPr>
            <p:ph type="body" idx="1"/>
          </p:nvPr>
        </p:nvSpPr>
        <p:spPr>
          <a:xfrm>
            <a:off x="2019300" y="6692900"/>
            <a:ext cx="8966200" cy="1181100"/>
          </a:xfrm>
          <a:prstGeom prst="rect">
            <a:avLst/>
          </a:prstGeom>
        </p:spPr>
        <p:txBody>
          <a:bodyPr lIns="0" tIns="0" rIns="0" bIns="0" anchor="t"/>
          <a:lstStyle>
            <a:lvl1pPr marL="0" marR="40639" indent="0" defTabSz="914400">
              <a:spcBef>
                <a:spcPts val="700"/>
              </a:spcBef>
              <a:buClr>
                <a:srgbClr val="000000"/>
              </a:buClr>
              <a:buSzTx/>
              <a:buFont typeface="Verdana"/>
              <a:buNone/>
              <a:defRPr b="1" sz="3600">
                <a:uFill>
                  <a:solidFill/>
                </a:u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b="0" sz="1800">
                <a:uFillTx/>
              </a:defRPr>
            </a:pPr>
            <a:r>
              <a:rPr b="1" sz="3600">
                <a:uFill>
                  <a:solidFill/>
                </a:uFill>
              </a:rPr>
              <a:t>Elements such as negative space, text, &amp; color contribute to balance</a:t>
            </a:r>
          </a:p>
        </p:txBody>
      </p:sp>
      <p:grpSp>
        <p:nvGrpSpPr>
          <p:cNvPr id="88" name="Group 88"/>
          <p:cNvGrpSpPr/>
          <p:nvPr/>
        </p:nvGrpSpPr>
        <p:grpSpPr>
          <a:xfrm>
            <a:off x="2362200" y="3251200"/>
            <a:ext cx="8280400" cy="3251200"/>
            <a:chOff x="0" y="0"/>
            <a:chExt cx="8280400" cy="3251200"/>
          </a:xfrm>
        </p:grpSpPr>
        <p:pic>
          <p:nvPicPr>
            <p:cNvPr id="86" name="37794-11-07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114800" cy="2743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7" name="37794-11-08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152900" y="0"/>
              <a:ext cx="4127500" cy="3251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9" name="Shape 89"/>
          <p:cNvSpPr/>
          <p:nvPr/>
        </p:nvSpPr>
        <p:spPr>
          <a:xfrm>
            <a:off x="723900" y="520700"/>
            <a:ext cx="11557000" cy="622300"/>
          </a:xfrm>
          <a:prstGeom prst="rect">
            <a:avLst/>
          </a:pr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90" name="Shape 90"/>
          <p:cNvSpPr/>
          <p:nvPr/>
        </p:nvSpPr>
        <p:spPr>
          <a:xfrm>
            <a:off x="723900" y="8559800"/>
            <a:ext cx="11557000" cy="622300"/>
          </a:xfrm>
          <a:prstGeom prst="rect">
            <a:avLst/>
          </a:pr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91" name="Shape 91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manet_1280-102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28899"/>
            <a:ext cx="13020680" cy="10414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/>
          </p:nvPr>
        </p:nvSpPr>
        <p:spPr>
          <a:xfrm>
            <a:off x="2692400" y="241300"/>
            <a:ext cx="6578600" cy="1295400"/>
          </a:xfrm>
          <a:prstGeom prst="rect">
            <a:avLst/>
          </a:prstGeom>
        </p:spPr>
        <p:txBody>
          <a:bodyPr/>
          <a:lstStyle>
            <a:lvl1pPr marL="40639" marR="40639" defTabSz="914400">
              <a:defRPr b="1" spc="576" sz="4800">
                <a:uFill>
                  <a:solidFill/>
                </a:u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b="0" spc="0" sz="1800">
                <a:uFillTx/>
              </a:defRPr>
            </a:pPr>
            <a:r>
              <a:rPr b="1" spc="576" sz="4800">
                <a:uFill>
                  <a:solidFill/>
                </a:uFill>
              </a:rPr>
              <a:t>The Rule of Thirds</a:t>
            </a:r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xfrm>
            <a:off x="914400" y="7632700"/>
            <a:ext cx="11163300" cy="17780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marL="0" marR="40639" indent="0" defTabSz="914400">
              <a:spcBef>
                <a:spcPts val="700"/>
              </a:spcBef>
              <a:buClr>
                <a:srgbClr val="000000"/>
              </a:buClr>
              <a:buSzTx/>
              <a:buFont typeface="Verdana"/>
              <a:buNone/>
              <a:defRPr sz="1800"/>
            </a:pPr>
            <a:r>
              <a:rPr b="1" sz="3600">
                <a:uFill>
                  <a:solidFill/>
                </a:u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Step 1:  Divide the space into 3 equal parts, horizontally or vertically.</a:t>
            </a:r>
            <a:endParaRPr b="1" sz="3600">
              <a:uFill>
                <a:solidFill/>
              </a:u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lvl="0" marL="0" marR="40639" indent="0" defTabSz="914400">
              <a:spcBef>
                <a:spcPts val="700"/>
              </a:spcBef>
              <a:buClr>
                <a:srgbClr val="000000"/>
              </a:buClr>
              <a:buSzTx/>
              <a:buFont typeface="Verdana"/>
              <a:buNone/>
              <a:defRPr sz="1800"/>
            </a:pPr>
            <a:r>
              <a:rPr b="1" sz="3600">
                <a:uFill>
                  <a:solidFill/>
                </a:u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Step 2:  Give each part the same visual weight.</a:t>
            </a:r>
          </a:p>
        </p:txBody>
      </p:sp>
      <p:pic>
        <p:nvPicPr>
          <p:cNvPr id="97" name="Framing Rule of Third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7900" y="1651000"/>
            <a:ext cx="7467600" cy="5600700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