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4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84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84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84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84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84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84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84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84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1pPr>
      <a:lvl2pPr marL="1333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2pPr>
      <a:lvl3pPr marL="1778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3pPr>
      <a:lvl4pPr marL="2222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4pPr>
      <a:lvl5pPr marL="2667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5pPr>
      <a:lvl6pPr marL="30226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6pPr>
      <a:lvl7pPr marL="33782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7pPr>
      <a:lvl8pPr marL="37338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8pPr>
      <a:lvl9pPr marL="40894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93234" y="1371600"/>
            <a:ext cx="5001221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14100"/>
              </a:spcBef>
              <a:defRPr b="1" sz="4800">
                <a:solidFill>
                  <a:srgbClr val="B517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B51700"/>
                </a:solidFill>
              </a:rPr>
              <a:t>Repetition &amp; Rhythm</a:t>
            </a:r>
          </a:p>
        </p:txBody>
      </p:sp>
      <p:pic>
        <p:nvPicPr>
          <p:cNvPr id="43" name="rana_begum_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6273" y="2362200"/>
            <a:ext cx="4078717" cy="6477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44" name="rana_begum_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6327" y="2362200"/>
            <a:ext cx="4078717" cy="6477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45" name="rana_begum_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127" y="2362200"/>
            <a:ext cx="4078717" cy="6477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46" name="rana_begum_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08027" y="2362200"/>
            <a:ext cx="4078717" cy="6477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47" name="Shape 47"/>
          <p:cNvSpPr/>
          <p:nvPr/>
        </p:nvSpPr>
        <p:spPr>
          <a:xfrm>
            <a:off x="63500" y="8921750"/>
            <a:ext cx="33655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b="1" sz="16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/>
            </a:pPr>
            <a:r>
              <a:rPr b="1" sz="1600"/>
              <a:t>Rana Begum, 2005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636122" y="8159750"/>
            <a:ext cx="117348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6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/>
            </a:pPr>
            <a:r>
              <a:rPr b="1" sz="3600"/>
              <a:t>Non Linear Rhythm: The arrangement of elements in different areas of an image in a way that creates balance.</a:t>
            </a:r>
          </a:p>
        </p:txBody>
      </p:sp>
      <p:pic>
        <p:nvPicPr>
          <p:cNvPr id="79" name="Walker_art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584200"/>
            <a:ext cx="8813801" cy="68247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80" name="Shape 80"/>
          <p:cNvSpPr/>
          <p:nvPr/>
        </p:nvSpPr>
        <p:spPr>
          <a:xfrm>
            <a:off x="2222500" y="7493000"/>
            <a:ext cx="13335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3700"/>
              </a:lnSpc>
              <a:spcBef>
                <a:spcPts val="1000"/>
              </a:spcBef>
              <a:defRPr b="1" sz="18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/>
            </a:pPr>
            <a:r>
              <a:rPr b="1"/>
              <a:t>Ericka Walker 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800100" y="781050"/>
            <a:ext cx="90170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0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/>
            </a:pPr>
            <a:r>
              <a:rPr b="1" sz="4000"/>
              <a:t>Repetition: An element repeated in a work</a:t>
            </a:r>
          </a:p>
        </p:txBody>
      </p:sp>
      <p:sp>
        <p:nvSpPr>
          <p:cNvPr id="50" name="Shape 50"/>
          <p:cNvSpPr/>
          <p:nvPr/>
        </p:nvSpPr>
        <p:spPr>
          <a:xfrm>
            <a:off x="5727700" y="6737350"/>
            <a:ext cx="68834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0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/>
            </a:pPr>
            <a:r>
              <a:rPr b="1" sz="4000"/>
              <a:t>Rhythm:  The repetition of a series of elements over time and/or space</a:t>
            </a:r>
          </a:p>
        </p:txBody>
      </p:sp>
      <p:pic>
        <p:nvPicPr>
          <p:cNvPr id="51" name="rana_beg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1892300"/>
            <a:ext cx="4152900" cy="659480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hatch_gr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400" y="444500"/>
            <a:ext cx="10668000" cy="887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ralston_gr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927100"/>
            <a:ext cx="10464800" cy="791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131922" y="590549"/>
            <a:ext cx="3390901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sz="40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Visual Vocabulary:  </a:t>
            </a:r>
            <a:endParaRPr b="1" sz="4000"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 algn="l">
              <a:defRPr sz="1800"/>
            </a:pPr>
            <a:r>
              <a:rPr b="1" sz="40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Recognizable patterns </a:t>
            </a:r>
            <a:endParaRPr b="1" sz="4000"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 algn="l">
              <a:defRPr sz="1800"/>
            </a:pPr>
            <a:r>
              <a:rPr b="1" sz="40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used in design</a:t>
            </a:r>
          </a:p>
        </p:txBody>
      </p:sp>
      <p:pic>
        <p:nvPicPr>
          <p:cNvPr id="58" name="baco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104900"/>
            <a:ext cx="4432300" cy="5600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59" name="Shape 59"/>
          <p:cNvSpPr/>
          <p:nvPr/>
        </p:nvSpPr>
        <p:spPr>
          <a:xfrm>
            <a:off x="165100" y="6813550"/>
            <a:ext cx="43942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defRPr b="1" sz="18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/>
            </a:pPr>
            <a:r>
              <a:rPr b="1"/>
              <a:t>Francis Bacon, Study after Velazquez's Portrait of Pope Innocent X, 1953</a:t>
            </a:r>
          </a:p>
        </p:txBody>
      </p:sp>
      <p:pic>
        <p:nvPicPr>
          <p:cNvPr id="60" name="214_bacon_selfp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5400" y="2552700"/>
            <a:ext cx="3447144" cy="4102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61" name="Shape 61"/>
          <p:cNvSpPr/>
          <p:nvPr/>
        </p:nvSpPr>
        <p:spPr>
          <a:xfrm>
            <a:off x="8953500" y="6794500"/>
            <a:ext cx="32385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3900"/>
              </a:lnSpc>
              <a:spcBef>
                <a:spcPts val="300"/>
              </a:spcBef>
              <a:defRPr b="1" sz="18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/>
            </a:pPr>
            <a:r>
              <a:rPr b="1"/>
              <a:t>Francis Bacon, Self-portrait, 1969</a:t>
            </a:r>
          </a:p>
        </p:txBody>
      </p:sp>
      <p:pic>
        <p:nvPicPr>
          <p:cNvPr id="62" name="214_bacon_freud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16500" y="4003112"/>
            <a:ext cx="3468709" cy="3835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63" name="Shape 63"/>
          <p:cNvSpPr/>
          <p:nvPr/>
        </p:nvSpPr>
        <p:spPr>
          <a:xfrm>
            <a:off x="5022893" y="8210550"/>
            <a:ext cx="5241169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lnSpc>
                <a:spcPts val="3900"/>
              </a:lnSpc>
              <a:spcBef>
                <a:spcPts val="300"/>
              </a:spcBef>
              <a:defRPr sz="1800"/>
            </a:pPr>
            <a:r>
              <a:rPr b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Francis Bacon, Portrait of Lucian Freud on Orange Couch,</a:t>
            </a:r>
            <a:endParaRPr b="1"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 algn="l">
              <a:lnSpc>
                <a:spcPts val="3900"/>
              </a:lnSpc>
              <a:spcBef>
                <a:spcPts val="300"/>
              </a:spcBef>
              <a:defRPr sz="1800"/>
            </a:pPr>
            <a:r>
              <a:rPr b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1965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1810215" y="8661400"/>
            <a:ext cx="307471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/>
            </a:pPr>
            <a:r>
              <a:rPr b="1" sz="3600"/>
              <a:t>Reason interface</a:t>
            </a:r>
          </a:p>
        </p:txBody>
      </p:sp>
      <p:pic>
        <p:nvPicPr>
          <p:cNvPr id="66" name="propellerhead_reason4_tho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0" y="520700"/>
            <a:ext cx="9563100" cy="7924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ableton_live_arran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9600" y="762000"/>
            <a:ext cx="8407400" cy="6807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69" name="Shape 69"/>
          <p:cNvSpPr/>
          <p:nvPr/>
        </p:nvSpPr>
        <p:spPr>
          <a:xfrm>
            <a:off x="660400" y="7683500"/>
            <a:ext cx="65532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6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/>
            </a:pPr>
            <a:r>
              <a:rPr b="1" sz="3600"/>
              <a:t>Ableton Live interface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arageband_gr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900" y="152151"/>
            <a:ext cx="10287000" cy="86997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72" name="Shape 72"/>
          <p:cNvSpPr/>
          <p:nvPr/>
        </p:nvSpPr>
        <p:spPr>
          <a:xfrm>
            <a:off x="736600" y="8966200"/>
            <a:ext cx="53340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6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/>
            </a:pPr>
            <a:r>
              <a:rPr b="1" sz="3600"/>
              <a:t>Garage Band interface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4269240" y="527049"/>
            <a:ext cx="331286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/>
            </a:pPr>
            <a:r>
              <a:rPr b="1" sz="4000"/>
              <a:t>Altering Rhythm</a:t>
            </a:r>
          </a:p>
        </p:txBody>
      </p:sp>
      <p:pic>
        <p:nvPicPr>
          <p:cNvPr id="75" name="M07-Mondrian_CompRY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800" y="1676400"/>
            <a:ext cx="5618545" cy="5918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76" name="Shape 76"/>
          <p:cNvSpPr/>
          <p:nvPr/>
        </p:nvSpPr>
        <p:spPr>
          <a:xfrm>
            <a:off x="3187700" y="8051800"/>
            <a:ext cx="68834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18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/>
            </a:pPr>
            <a:r>
              <a:rPr b="1"/>
              <a:t>Piet Mondrian, Composition with Red, Yellow and Blue, 1921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