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media/image3.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4.jpeg" ContentType="image/jpeg"/>
  <Override PartName="/ppt/notesSlides/notesSlide5.xml" ContentType="application/vnd.openxmlformats-officedocument.presentationml.notesSlide+xml"/>
  <Override PartName="/ppt/media/image5.jpeg" ContentType="image/jpeg"/>
  <Override PartName="/ppt/notesSlides/notesSlide6.xml" ContentType="application/vnd.openxmlformats-officedocument.presentationml.notesSlide+xml"/>
  <Override PartName="/ppt/media/image6.jpeg" ContentType="image/jpeg"/>
  <Override PartName="/ppt/notesSlides/notesSlide7.xml" ContentType="application/vnd.openxmlformats-officedocument.presentationml.notesSlide+xml"/>
  <Override PartName="/ppt/media/image7.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8.jpeg" ContentType="image/jpeg"/>
  <Override PartName="/ppt/notesSlides/notesSlide1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lvl1pPr algn="ctr" defTabSz="584200">
      <a:defRPr sz="4200">
        <a:latin typeface="+mn-lt"/>
        <a:ea typeface="+mn-ea"/>
        <a:cs typeface="+mn-cs"/>
        <a:sym typeface="Gill Sans"/>
      </a:defRPr>
    </a:lvl1pPr>
    <a:lvl2pPr indent="342900" algn="ctr" defTabSz="584200">
      <a:defRPr sz="4200">
        <a:latin typeface="+mn-lt"/>
        <a:ea typeface="+mn-ea"/>
        <a:cs typeface="+mn-cs"/>
        <a:sym typeface="Gill Sans"/>
      </a:defRPr>
    </a:lvl2pPr>
    <a:lvl3pPr indent="685800" algn="ctr" defTabSz="584200">
      <a:defRPr sz="4200">
        <a:latin typeface="+mn-lt"/>
        <a:ea typeface="+mn-ea"/>
        <a:cs typeface="+mn-cs"/>
        <a:sym typeface="Gill Sans"/>
      </a:defRPr>
    </a:lvl3pPr>
    <a:lvl4pPr indent="1028700" algn="ctr" defTabSz="584200">
      <a:defRPr sz="4200">
        <a:latin typeface="+mn-lt"/>
        <a:ea typeface="+mn-ea"/>
        <a:cs typeface="+mn-cs"/>
        <a:sym typeface="Gill Sans"/>
      </a:defRPr>
    </a:lvl4pPr>
    <a:lvl5pPr indent="1371600" algn="ctr" defTabSz="584200">
      <a:defRPr sz="4200">
        <a:latin typeface="+mn-lt"/>
        <a:ea typeface="+mn-ea"/>
        <a:cs typeface="+mn-cs"/>
        <a:sym typeface="Gill Sans"/>
      </a:defRPr>
    </a:lvl5pPr>
    <a:lvl6pPr indent="1714500" algn="ctr" defTabSz="584200">
      <a:defRPr sz="4200">
        <a:latin typeface="+mn-lt"/>
        <a:ea typeface="+mn-ea"/>
        <a:cs typeface="+mn-cs"/>
        <a:sym typeface="Gill Sans"/>
      </a:defRPr>
    </a:lvl6pPr>
    <a:lvl7pPr indent="2057400" algn="ctr" defTabSz="584200">
      <a:defRPr sz="4200">
        <a:latin typeface="+mn-lt"/>
        <a:ea typeface="+mn-ea"/>
        <a:cs typeface="+mn-cs"/>
        <a:sym typeface="Gill Sans"/>
      </a:defRPr>
    </a:lvl7pPr>
    <a:lvl8pPr indent="2400300" algn="ctr" defTabSz="584200">
      <a:defRPr sz="4200">
        <a:latin typeface="+mn-lt"/>
        <a:ea typeface="+mn-ea"/>
        <a:cs typeface="+mn-cs"/>
        <a:sym typeface="Gill Sans"/>
      </a:defRPr>
    </a:lvl8pPr>
    <a:lvl9pPr indent="2743200" algn="ctr" defTabSz="584200">
      <a:defRPr sz="4200">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ph type="sldImg"/>
          </p:nvPr>
        </p:nvSpPr>
        <p:spPr>
          <a:xfrm>
            <a:off x="1143000" y="685800"/>
            <a:ext cx="4572000" cy="3429000"/>
          </a:xfrm>
          <a:prstGeom prst="rect">
            <a:avLst/>
          </a:prstGeom>
        </p:spPr>
        <p:txBody>
          <a:bodyPr/>
          <a:lstStyle/>
          <a:p>
            <a:pPr lvl="0"/>
          </a:p>
        </p:txBody>
      </p:sp>
      <p:sp>
        <p:nvSpPr>
          <p:cNvPr id="40" name="Shape 4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sldImg"/>
          </p:nvPr>
        </p:nvSpPr>
        <p:spPr>
          <a:prstGeom prst="rect">
            <a:avLst/>
          </a:prstGeom>
        </p:spPr>
        <p:txBody>
          <a:bodyPr/>
          <a:lstStyle/>
          <a:p>
            <a:pPr lvl="0"/>
          </a:p>
        </p:txBody>
      </p:sp>
      <p:sp>
        <p:nvSpPr>
          <p:cNvPr id="46" name="Shape 46"/>
          <p:cNvSpPr/>
          <p:nvPr>
            <p:ph type="body" sz="quarter" idx="1"/>
          </p:nvPr>
        </p:nvSpPr>
        <p:spPr>
          <a:prstGeom prst="rect">
            <a:avLst/>
          </a:prstGeom>
        </p:spPr>
        <p:txBody>
          <a:bodyPr/>
          <a:lstStyle>
            <a:lvl1pPr marL="383540" marR="40640" indent="-383540" defTabSz="457200">
              <a:lnSpc>
                <a:spcPct val="90000"/>
              </a:lnSpc>
              <a:tabLst>
                <a:tab pos="38100" algn="l"/>
                <a:tab pos="3810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Arial"/>
                <a:ea typeface="Arial"/>
                <a:cs typeface="Arial"/>
                <a:sym typeface="Arial"/>
              </a:defRPr>
            </a:lvl1pPr>
          </a:lstStyle>
          <a:p>
            <a:pPr lvl="0">
              <a:defRPr sz="1800"/>
            </a:pPr>
            <a:r>
              <a:rPr sz="1200"/>
              <a:t>This chapter focuses the element of design called texture.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lvl="0"/>
          </a:p>
        </p:txBody>
      </p:sp>
      <p:sp>
        <p:nvSpPr>
          <p:cNvPr id="103" name="Shape 103"/>
          <p:cNvSpPr/>
          <p:nvPr>
            <p:ph type="body" sz="quarter" idx="1"/>
          </p:nvPr>
        </p:nvSpPr>
        <p:spPr>
          <a:prstGeom prst="rect">
            <a:avLst/>
          </a:prstGeom>
        </p:spPr>
        <p:txBody>
          <a:bodyPr/>
          <a:lstStyle/>
          <a:p>
            <a:pPr lvl="0" marR="40640" defTabSz="457200">
              <a:spcBef>
                <a:spcPts val="700"/>
              </a:spcBef>
              <a:tabLst>
                <a:tab pos="38100" algn="l"/>
                <a:tab pos="3810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200">
                <a:latin typeface="Arial"/>
                <a:ea typeface="Arial"/>
                <a:cs typeface="Arial"/>
                <a:sym typeface="Arial"/>
              </a:rPr>
              <a:t>Texture design problems:  Oversized background texture can detract from the main image.</a:t>
            </a:r>
            <a:endParaRPr sz="1200">
              <a:latin typeface="Arial"/>
              <a:ea typeface="Arial"/>
              <a:cs typeface="Arial"/>
              <a:sym typeface="Arial"/>
            </a:endParaRPr>
          </a:p>
          <a:p>
            <a:pPr lvl="0" marL="383540" marR="40640" indent="-383540" defTabSz="457200">
              <a:lnSpc>
                <a:spcPct val="90000"/>
              </a:lnSpc>
              <a:tabLst>
                <a:tab pos="38100" algn="l"/>
                <a:tab pos="3810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200">
                <a:latin typeface="Arial"/>
                <a:ea typeface="Arial"/>
                <a:cs typeface="Arial"/>
                <a:sym typeface="Arial"/>
              </a:rPr>
              <a:t>Too many textures, or text over texture, can make it difficult for the viewer to perceive the most important information.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sldImg"/>
          </p:nvPr>
        </p:nvSpPr>
        <p:spPr>
          <a:prstGeom prst="rect">
            <a:avLst/>
          </a:prstGeom>
        </p:spPr>
        <p:txBody>
          <a:bodyPr/>
          <a:lstStyle/>
          <a:p>
            <a:pPr lvl="0"/>
          </a:p>
        </p:txBody>
      </p:sp>
      <p:sp>
        <p:nvSpPr>
          <p:cNvPr id="110" name="Shape 110"/>
          <p:cNvSpPr/>
          <p:nvPr>
            <p:ph type="body" sz="quarter" idx="1"/>
          </p:nvPr>
        </p:nvSpPr>
        <p:spPr>
          <a:prstGeom prst="rect">
            <a:avLst/>
          </a:prstGeom>
        </p:spPr>
        <p:txBody>
          <a:bodyPr/>
          <a:lstStyle/>
          <a:p>
            <a:pPr lvl="0" defTabSz="457200">
              <a:defRPr sz="1800"/>
            </a:pPr>
            <a:r>
              <a:rPr sz="1200">
                <a:latin typeface="Arial"/>
                <a:ea typeface="Arial"/>
                <a:cs typeface="Arial"/>
                <a:sym typeface="Arial"/>
              </a:rPr>
              <a:t>So, in conclusion: Visual elements can be used to create texture. Texture can be used: </a:t>
            </a:r>
            <a:endParaRPr sz="1200">
              <a:latin typeface="Arial"/>
              <a:ea typeface="Arial"/>
              <a:cs typeface="Arial"/>
              <a:sym typeface="Arial"/>
            </a:endParaRPr>
          </a:p>
          <a:p>
            <a:pPr lvl="0" marL="457200" marR="40640" indent="-228600" defTabSz="457200">
              <a:lnSpc>
                <a:spcPct val="90000"/>
              </a:lnSpc>
              <a:spcBef>
                <a:spcPts val="600"/>
              </a:spcBef>
              <a:tabLst>
                <a:tab pos="457200" algn="l"/>
                <a:tab pos="495300" algn="l"/>
                <a:tab pos="774700" algn="l"/>
                <a:tab pos="1066800" algn="l"/>
                <a:tab pos="1422400" algn="l"/>
                <a:tab pos="1778000" algn="l"/>
                <a:tab pos="2133600" algn="l"/>
                <a:tab pos="2489200" algn="l"/>
                <a:tab pos="2844800" algn="l"/>
                <a:tab pos="3200400" algn="l"/>
                <a:tab pos="3556000" algn="l"/>
                <a:tab pos="3911600" algn="l"/>
                <a:tab pos="4267200" algn="l"/>
              </a:tabLst>
              <a:defRPr sz="1800"/>
            </a:pPr>
            <a:r>
              <a:rPr sz="1200">
                <a:latin typeface="Wingdings"/>
                <a:ea typeface="Wingdings"/>
                <a:cs typeface="Wingdings"/>
                <a:sym typeface="Wingdings"/>
              </a:rPr>
              <a:t>♣	</a:t>
            </a:r>
            <a:r>
              <a:rPr sz="1200">
                <a:latin typeface="Arial"/>
                <a:ea typeface="Arial"/>
                <a:cs typeface="Arial"/>
                <a:sym typeface="Arial"/>
              </a:rPr>
              <a:t>to provide detail</a:t>
            </a:r>
            <a:endParaRPr sz="1200">
              <a:latin typeface="Arial"/>
              <a:ea typeface="Arial"/>
              <a:cs typeface="Arial"/>
              <a:sym typeface="Arial"/>
            </a:endParaRPr>
          </a:p>
          <a:p>
            <a:pPr lvl="0" marL="457200" marR="40640" indent="-228600" defTabSz="457200">
              <a:lnSpc>
                <a:spcPct val="90000"/>
              </a:lnSpc>
              <a:spcBef>
                <a:spcPts val="600"/>
              </a:spcBef>
              <a:tabLst>
                <a:tab pos="457200" algn="l"/>
                <a:tab pos="495300" algn="l"/>
                <a:tab pos="774700" algn="l"/>
                <a:tab pos="1066800" algn="l"/>
                <a:tab pos="1422400" algn="l"/>
                <a:tab pos="1778000" algn="l"/>
                <a:tab pos="2133600" algn="l"/>
                <a:tab pos="2489200" algn="l"/>
                <a:tab pos="2844800" algn="l"/>
                <a:tab pos="3200400" algn="l"/>
                <a:tab pos="3556000" algn="l"/>
                <a:tab pos="3911600" algn="l"/>
                <a:tab pos="4267200" algn="l"/>
              </a:tabLst>
              <a:defRPr sz="1800"/>
            </a:pPr>
            <a:r>
              <a:rPr sz="1200">
                <a:latin typeface="Wingdings"/>
                <a:ea typeface="Wingdings"/>
                <a:cs typeface="Wingdings"/>
                <a:sym typeface="Wingdings"/>
              </a:rPr>
              <a:t>♣	</a:t>
            </a:r>
            <a:r>
              <a:rPr sz="1200">
                <a:latin typeface="Arial"/>
                <a:ea typeface="Arial"/>
                <a:cs typeface="Arial"/>
                <a:sym typeface="Arial"/>
              </a:rPr>
              <a:t>to increase interest</a:t>
            </a:r>
            <a:endParaRPr sz="1200">
              <a:latin typeface="Arial"/>
              <a:ea typeface="Arial"/>
              <a:cs typeface="Arial"/>
              <a:sym typeface="Arial"/>
            </a:endParaRPr>
          </a:p>
          <a:p>
            <a:pPr lvl="0" marL="457200" marR="40640" indent="-228600" defTabSz="457200">
              <a:lnSpc>
                <a:spcPct val="90000"/>
              </a:lnSpc>
              <a:spcBef>
                <a:spcPts val="700"/>
              </a:spcBef>
              <a:tabLst>
                <a:tab pos="457200" algn="l"/>
                <a:tab pos="495300" algn="l"/>
                <a:tab pos="774700" algn="l"/>
                <a:tab pos="1066800" algn="l"/>
                <a:tab pos="1422400" algn="l"/>
                <a:tab pos="1778000" algn="l"/>
                <a:tab pos="2133600" algn="l"/>
                <a:tab pos="2489200" algn="l"/>
                <a:tab pos="2844800" algn="l"/>
                <a:tab pos="3200400" algn="l"/>
                <a:tab pos="3556000" algn="l"/>
                <a:tab pos="3911600" algn="l"/>
                <a:tab pos="4267200" algn="l"/>
              </a:tabLst>
              <a:defRPr sz="1800"/>
            </a:pPr>
            <a:r>
              <a:rPr sz="1200">
                <a:latin typeface="Wingdings"/>
                <a:ea typeface="Wingdings"/>
                <a:cs typeface="Wingdings"/>
                <a:sym typeface="Wingdings"/>
              </a:rPr>
              <a:t>♣	</a:t>
            </a:r>
            <a:r>
              <a:rPr sz="1200">
                <a:latin typeface="Arial"/>
                <a:ea typeface="Arial"/>
                <a:cs typeface="Arial"/>
                <a:sym typeface="Arial"/>
              </a:rPr>
              <a:t>to produce a compositional element</a:t>
            </a:r>
            <a:endParaRPr sz="1200">
              <a:latin typeface="Arial"/>
              <a:ea typeface="Arial"/>
              <a:cs typeface="Arial"/>
              <a:sym typeface="Arial"/>
            </a:endParaRPr>
          </a:p>
          <a:p>
            <a:pPr lvl="0" defTabSz="457200">
              <a:defRPr sz="1800"/>
            </a:pPr>
            <a:r>
              <a:rPr sz="1200">
                <a:latin typeface="Arial"/>
                <a:ea typeface="Arial"/>
                <a:cs typeface="Arial"/>
                <a:sym typeface="Arial"/>
              </a:rPr>
              <a:t>Keep textures simple: Don’t use too many, and be careful about putting texture under text.</a:t>
            </a:r>
            <a:endParaRPr sz="12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sldImg"/>
          </p:nvPr>
        </p:nvSpPr>
        <p:spPr>
          <a:prstGeom prst="rect">
            <a:avLst/>
          </a:prstGeom>
        </p:spPr>
        <p:txBody>
          <a:bodyPr/>
          <a:lstStyle/>
          <a:p>
            <a:pPr lvl="0"/>
          </a:p>
        </p:txBody>
      </p:sp>
      <p:sp>
        <p:nvSpPr>
          <p:cNvPr id="53" name="Shape 53"/>
          <p:cNvSpPr/>
          <p:nvPr>
            <p:ph type="body" sz="quarter" idx="1"/>
          </p:nvPr>
        </p:nvSpPr>
        <p:spPr>
          <a:prstGeom prst="rect">
            <a:avLst/>
          </a:prstGeom>
        </p:spPr>
        <p:txBody>
          <a:bodyPr/>
          <a:lstStyle/>
          <a:p>
            <a:pPr lvl="0" defTabSz="457200">
              <a:defRPr sz="1800"/>
            </a:pPr>
            <a:r>
              <a:rPr sz="1200">
                <a:latin typeface="Arial"/>
                <a:ea typeface="Arial"/>
                <a:cs typeface="Arial"/>
                <a:sym typeface="Arial"/>
              </a:rPr>
              <a:t>There are five effects that texture can add to an image:</a:t>
            </a:r>
            <a:endParaRPr sz="1200">
              <a:latin typeface="Arial"/>
              <a:ea typeface="Arial"/>
              <a:cs typeface="Arial"/>
              <a:sym typeface="Arial"/>
            </a:endParaRPr>
          </a:p>
          <a:p>
            <a:pPr lvl="0" defTabSz="457200">
              <a:defRPr sz="1800"/>
            </a:pPr>
            <a:endParaRPr sz="1200">
              <a:latin typeface="Arial"/>
              <a:ea typeface="Arial"/>
              <a:cs typeface="Arial"/>
              <a:sym typeface="Arial"/>
            </a:endParaRPr>
          </a:p>
          <a:p>
            <a:pPr lvl="0" defTabSz="457200">
              <a:defRPr sz="1800"/>
            </a:pPr>
            <a:r>
              <a:rPr sz="1200">
                <a:latin typeface="Arial"/>
                <a:ea typeface="Arial"/>
                <a:cs typeface="Arial"/>
                <a:sym typeface="Arial"/>
              </a:rPr>
              <a:t>It can “transform a plain image into one that is full of richness and detail”</a:t>
            </a:r>
            <a:endParaRPr sz="12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sldImg"/>
          </p:nvPr>
        </p:nvSpPr>
        <p:spPr>
          <a:prstGeom prst="rect">
            <a:avLst/>
          </a:prstGeom>
        </p:spPr>
        <p:txBody>
          <a:bodyPr/>
          <a:lstStyle/>
          <a:p>
            <a:pPr lvl="0"/>
          </a:p>
        </p:txBody>
      </p:sp>
      <p:sp>
        <p:nvSpPr>
          <p:cNvPr id="59" name="Shape 59"/>
          <p:cNvSpPr/>
          <p:nvPr>
            <p:ph type="body" sz="quarter" idx="1"/>
          </p:nvPr>
        </p:nvSpPr>
        <p:spPr>
          <a:prstGeom prst="rect">
            <a:avLst/>
          </a:prstGeom>
        </p:spPr>
        <p:txBody>
          <a:bodyPr/>
          <a:lstStyle>
            <a:lvl1pPr marL="383540" marR="40640" indent="-383540" defTabSz="457200">
              <a:lnSpc>
                <a:spcPct val="90000"/>
              </a:lnSpc>
              <a:tabLst>
                <a:tab pos="38100" algn="l"/>
                <a:tab pos="3810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Arial"/>
                <a:ea typeface="Arial"/>
                <a:cs typeface="Arial"/>
                <a:sym typeface="Arial"/>
              </a:defRPr>
            </a:lvl1pPr>
          </a:lstStyle>
          <a:p>
            <a:pPr lvl="0">
              <a:defRPr sz="1800"/>
            </a:pPr>
            <a:r>
              <a:rPr sz="1200"/>
              <a:t>It can “fill empty areas of an image”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sldImg"/>
          </p:nvPr>
        </p:nvSpPr>
        <p:spPr>
          <a:prstGeom prst="rect">
            <a:avLst/>
          </a:prstGeom>
        </p:spPr>
        <p:txBody>
          <a:bodyPr/>
          <a:lstStyle/>
          <a:p>
            <a:pPr lvl="0"/>
          </a:p>
        </p:txBody>
      </p:sp>
      <p:sp>
        <p:nvSpPr>
          <p:cNvPr id="65" name="Shape 65"/>
          <p:cNvSpPr/>
          <p:nvPr>
            <p:ph type="body" sz="quarter" idx="1"/>
          </p:nvPr>
        </p:nvSpPr>
        <p:spPr>
          <a:prstGeom prst="rect">
            <a:avLst/>
          </a:prstGeom>
        </p:spPr>
        <p:txBody>
          <a:bodyPr/>
          <a:lstStyle>
            <a:lvl1pPr marL="383540" marR="40640" indent="-383540" defTabSz="457200">
              <a:lnSpc>
                <a:spcPct val="90000"/>
              </a:lnSpc>
              <a:tabLst>
                <a:tab pos="38100" algn="l"/>
                <a:tab pos="3810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Arial"/>
                <a:ea typeface="Arial"/>
                <a:cs typeface="Arial"/>
                <a:sym typeface="Arial"/>
              </a:defRPr>
            </a:lvl1pPr>
          </a:lstStyle>
          <a:p>
            <a:pPr lvl="0">
              <a:defRPr sz="1800"/>
            </a:pPr>
            <a:r>
              <a:rPr sz="1200"/>
              <a:t>It can “add depth to space”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sldImg"/>
          </p:nvPr>
        </p:nvSpPr>
        <p:spPr>
          <a:prstGeom prst="rect">
            <a:avLst/>
          </a:prstGeom>
        </p:spPr>
        <p:txBody>
          <a:bodyPr/>
          <a:lstStyle/>
          <a:p>
            <a:pPr lvl="0"/>
          </a:p>
        </p:txBody>
      </p:sp>
      <p:sp>
        <p:nvSpPr>
          <p:cNvPr id="71" name="Shape 71"/>
          <p:cNvSpPr/>
          <p:nvPr>
            <p:ph type="body" sz="quarter" idx="1"/>
          </p:nvPr>
        </p:nvSpPr>
        <p:spPr>
          <a:prstGeom prst="rect">
            <a:avLst/>
          </a:prstGeom>
        </p:spPr>
        <p:txBody>
          <a:bodyPr/>
          <a:lstStyle>
            <a:lvl1pPr marL="383540" marR="40640" indent="-383540" defTabSz="457200">
              <a:lnSpc>
                <a:spcPct val="90000"/>
              </a:lnSpc>
              <a:tabLst>
                <a:tab pos="38100" algn="l"/>
                <a:tab pos="3810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Arial"/>
                <a:ea typeface="Arial"/>
                <a:cs typeface="Arial"/>
                <a:sym typeface="Arial"/>
              </a:defRPr>
            </a:lvl1pPr>
          </a:lstStyle>
          <a:p>
            <a:pPr lvl="0">
              <a:defRPr sz="1800"/>
            </a:pPr>
            <a:r>
              <a:rPr sz="1200"/>
              <a:t>It can “create detail in an illustration”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sldImg"/>
          </p:nvPr>
        </p:nvSpPr>
        <p:spPr>
          <a:prstGeom prst="rect">
            <a:avLst/>
          </a:prstGeom>
        </p:spPr>
        <p:txBody>
          <a:bodyPr/>
          <a:lstStyle/>
          <a:p>
            <a:pPr lvl="0"/>
          </a:p>
        </p:txBody>
      </p:sp>
      <p:sp>
        <p:nvSpPr>
          <p:cNvPr id="77" name="Shape 77"/>
          <p:cNvSpPr/>
          <p:nvPr>
            <p:ph type="body" sz="quarter" idx="1"/>
          </p:nvPr>
        </p:nvSpPr>
        <p:spPr>
          <a:prstGeom prst="rect">
            <a:avLst/>
          </a:prstGeom>
        </p:spPr>
        <p:txBody>
          <a:bodyPr/>
          <a:lstStyle>
            <a:lvl1pPr marL="383540" marR="40640" indent="-383540" defTabSz="457200">
              <a:lnSpc>
                <a:spcPct val="90000"/>
              </a:lnSpc>
              <a:tabLst>
                <a:tab pos="38100" algn="l"/>
                <a:tab pos="3810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Arial"/>
                <a:ea typeface="Arial"/>
                <a:cs typeface="Arial"/>
                <a:sym typeface="Arial"/>
              </a:defRPr>
            </a:lvl1pPr>
          </a:lstStyle>
          <a:p>
            <a:pPr lvl="0">
              <a:defRPr sz="1800"/>
            </a:pPr>
            <a:r>
              <a:rPr sz="1200"/>
              <a:t>It can “define the style of an entire project” (123)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sldImg"/>
          </p:nvPr>
        </p:nvSpPr>
        <p:spPr>
          <a:prstGeom prst="rect">
            <a:avLst/>
          </a:prstGeom>
        </p:spPr>
        <p:txBody>
          <a:bodyPr/>
          <a:lstStyle/>
          <a:p>
            <a:pPr lvl="0"/>
          </a:p>
        </p:txBody>
      </p:sp>
      <p:sp>
        <p:nvSpPr>
          <p:cNvPr id="83" name="Shape 83"/>
          <p:cNvSpPr/>
          <p:nvPr>
            <p:ph type="body" sz="quarter" idx="1"/>
          </p:nvPr>
        </p:nvSpPr>
        <p:spPr>
          <a:prstGeom prst="rect">
            <a:avLst/>
          </a:prstGeom>
        </p:spPr>
        <p:txBody>
          <a:bodyPr/>
          <a:lstStyle>
            <a:lvl1pPr marL="383540" marR="40640" indent="-383540" defTabSz="457200">
              <a:lnSpc>
                <a:spcPct val="90000"/>
              </a:lnSpc>
              <a:tabLst>
                <a:tab pos="38100" algn="l"/>
                <a:tab pos="3810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Arial"/>
                <a:ea typeface="Arial"/>
                <a:cs typeface="Arial"/>
                <a:sym typeface="Arial"/>
              </a:defRPr>
            </a:lvl1pPr>
          </a:lstStyle>
          <a:p>
            <a:pPr lvl="0">
              <a:defRPr sz="1800"/>
            </a:pPr>
            <a:r>
              <a:rPr sz="1200"/>
              <a:t>This is the example the author gives for using texture as space.  He tells us that “texture can also be sued as an element of design to fill in empty space” (124).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sldImg"/>
          </p:nvPr>
        </p:nvSpPr>
        <p:spPr>
          <a:prstGeom prst="rect">
            <a:avLst/>
          </a:prstGeom>
        </p:spPr>
        <p:txBody>
          <a:bodyPr/>
          <a:lstStyle/>
          <a:p>
            <a:pPr lvl="0"/>
          </a:p>
        </p:txBody>
      </p:sp>
      <p:sp>
        <p:nvSpPr>
          <p:cNvPr id="91" name="Shape 91"/>
          <p:cNvSpPr/>
          <p:nvPr>
            <p:ph type="body" sz="quarter" idx="1"/>
          </p:nvPr>
        </p:nvSpPr>
        <p:spPr>
          <a:prstGeom prst="rect">
            <a:avLst/>
          </a:prstGeom>
        </p:spPr>
        <p:txBody>
          <a:bodyPr/>
          <a:lstStyle>
            <a:lvl1pPr defTabSz="457200">
              <a:defRPr sz="1200">
                <a:latin typeface="Arial"/>
                <a:ea typeface="Arial"/>
                <a:cs typeface="Arial"/>
                <a:sym typeface="Arial"/>
              </a:defRPr>
            </a:lvl1pPr>
          </a:lstStyle>
          <a:p>
            <a:pPr lvl="0">
              <a:defRPr sz="1800"/>
            </a:pPr>
            <a:r>
              <a:rPr sz="1200"/>
              <a:t>This is Gustav Klimt’s The Kiss painted in 1907/08.  It shows the use of texture to fill space, show surface detail, and repeat a motif.</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sldImg"/>
          </p:nvPr>
        </p:nvSpPr>
        <p:spPr>
          <a:prstGeom prst="rect">
            <a:avLst/>
          </a:prstGeom>
        </p:spPr>
        <p:txBody>
          <a:bodyPr/>
          <a:lstStyle/>
          <a:p>
            <a:pPr lvl="0"/>
          </a:p>
        </p:txBody>
      </p:sp>
      <p:sp>
        <p:nvSpPr>
          <p:cNvPr id="97" name="Shape 97"/>
          <p:cNvSpPr/>
          <p:nvPr>
            <p:ph type="body" sz="quarter" idx="1"/>
          </p:nvPr>
        </p:nvSpPr>
        <p:spPr>
          <a:prstGeom prst="rect">
            <a:avLst/>
          </a:prstGeom>
        </p:spPr>
        <p:txBody>
          <a:bodyPr/>
          <a:lstStyle/>
          <a:p>
            <a:pPr lvl="0" defTabSz="457200">
              <a:defRPr sz="1800"/>
            </a:pPr>
            <a:r>
              <a:rPr sz="1200">
                <a:latin typeface="Arial"/>
                <a:ea typeface="Arial"/>
                <a:cs typeface="Arial"/>
                <a:sym typeface="Arial"/>
              </a:rPr>
              <a:t>The book talks about texture filters.  We will actually work with textures in PhotoShop next Tuesday in our tutorial. But it is good to talk about drawbacks to using filters.</a:t>
            </a:r>
            <a:endParaRPr sz="1200">
              <a:latin typeface="Arial"/>
              <a:ea typeface="Arial"/>
              <a:cs typeface="Arial"/>
              <a:sym typeface="Arial"/>
            </a:endParaRPr>
          </a:p>
          <a:p>
            <a:pPr lvl="0" defTabSz="457200">
              <a:defRPr sz="1800"/>
            </a:pPr>
            <a:endParaRPr sz="1200">
              <a:latin typeface="Arial"/>
              <a:ea typeface="Arial"/>
              <a:cs typeface="Arial"/>
              <a:sym typeface="Arial"/>
            </a:endParaRPr>
          </a:p>
          <a:p>
            <a:pPr lvl="0" defTabSz="457200">
              <a:defRPr sz="1800"/>
            </a:pPr>
            <a:r>
              <a:rPr sz="1200">
                <a:latin typeface="Arial"/>
                <a:ea typeface="Arial"/>
                <a:cs typeface="Arial"/>
                <a:sym typeface="Arial"/>
              </a:rPr>
              <a:t>You can overuse them</a:t>
            </a:r>
            <a:endParaRPr sz="1200">
              <a:latin typeface="Arial"/>
              <a:ea typeface="Arial"/>
              <a:cs typeface="Arial"/>
              <a:sym typeface="Arial"/>
            </a:endParaRPr>
          </a:p>
          <a:p>
            <a:pPr lvl="0" defTabSz="457200">
              <a:defRPr sz="1800"/>
            </a:pPr>
            <a:r>
              <a:rPr sz="1200">
                <a:latin typeface="Arial"/>
                <a:ea typeface="Arial"/>
                <a:cs typeface="Arial"/>
                <a:sym typeface="Arial"/>
              </a:rPr>
              <a:t>You can produce an image similar to another using the same filter</a:t>
            </a:r>
            <a:endParaRPr sz="1200">
              <a:latin typeface="Arial"/>
              <a:ea typeface="Arial"/>
              <a:cs typeface="Arial"/>
              <a:sym typeface="Arial"/>
            </a:endParaRPr>
          </a:p>
          <a:p>
            <a:pPr lvl="0" defTabSz="457200">
              <a:defRPr sz="1800"/>
            </a:pPr>
            <a:endParaRPr sz="1200">
              <a:latin typeface="Arial"/>
              <a:ea typeface="Arial"/>
              <a:cs typeface="Arial"/>
              <a:sym typeface="Arial"/>
            </a:endParaRPr>
          </a:p>
          <a:p>
            <a:pPr lvl="0" defTabSz="457200">
              <a:defRPr sz="1800"/>
            </a:pPr>
            <a:r>
              <a:rPr sz="1200">
                <a:latin typeface="Arial"/>
                <a:ea typeface="Arial"/>
                <a:cs typeface="Arial"/>
                <a:sym typeface="Arial"/>
              </a:rPr>
              <a:t>Avoid using the default setting and apply “more than one filter to the same image” (130).</a:t>
            </a:r>
            <a:endParaRPr sz="1200">
              <a:latin typeface="Arial"/>
              <a:ea typeface="Arial"/>
              <a:cs typeface="Arial"/>
              <a:sym typeface="Arial"/>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lIns="0" tIns="0" rIns="0" bIns="0" anchor="b"/>
          <a:lstStyle/>
          <a:p>
            <a:pPr lvl="0">
              <a:defRPr sz="1800"/>
            </a:pPr>
            <a:r>
              <a:rPr sz="8400"/>
              <a:t>Title Text</a:t>
            </a:r>
          </a:p>
        </p:txBody>
      </p:sp>
      <p:sp>
        <p:nvSpPr>
          <p:cNvPr id="6" name="Shape 6"/>
          <p:cNvSpPr/>
          <p:nvPr>
            <p:ph type="body" idx="1"/>
          </p:nvPr>
        </p:nvSpPr>
        <p:spPr>
          <a:xfrm>
            <a:off x="1270000" y="5029200"/>
            <a:ext cx="10464800" cy="1130300"/>
          </a:xfrm>
          <a:prstGeom prst="rect">
            <a:avLst/>
          </a:prstGeom>
        </p:spPr>
        <p:txBody>
          <a:bodyPr lIns="0" tIns="0" rIns="0" bIns="0"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25" name="Shape 25"/>
          <p:cNvSpPr/>
          <p:nvPr>
            <p:ph type="title"/>
          </p:nvPr>
        </p:nvSpPr>
        <p:spPr>
          <a:xfrm>
            <a:off x="635000" y="1409700"/>
            <a:ext cx="5867400" cy="3302000"/>
          </a:xfrm>
          <a:prstGeom prst="rect">
            <a:avLst/>
          </a:prstGeom>
        </p:spPr>
        <p:txBody>
          <a:bodyPr lIns="0" tIns="0" rIns="0" bIns="0" anchor="b"/>
          <a:lstStyle>
            <a:lvl1pPr>
              <a:defRPr sz="7000"/>
            </a:lvl1pPr>
          </a:lstStyle>
          <a:p>
            <a:pPr lvl="0">
              <a:defRPr sz="1800"/>
            </a:pPr>
            <a:r>
              <a:rPr sz="7000"/>
              <a:t>Title Text</a:t>
            </a:r>
          </a:p>
        </p:txBody>
      </p:sp>
      <p:sp>
        <p:nvSpPr>
          <p:cNvPr id="26" name="Shape 26"/>
          <p:cNvSpPr/>
          <p:nvPr>
            <p:ph type="body"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endParaRPr sz="3400"/>
          </a:p>
          <a:p>
            <a:pPr lvl="1">
              <a:defRPr sz="1800"/>
            </a:pPr>
            <a:r>
              <a:rPr sz="3400"/>
              <a:t>Body Level Two</a:t>
            </a:r>
            <a:endParaRPr sz="3400"/>
          </a:p>
          <a:p>
            <a:pPr lvl="2">
              <a:defRPr sz="1800"/>
            </a:pPr>
            <a:r>
              <a:rPr sz="3400"/>
              <a:t>Body Level Three</a:t>
            </a:r>
            <a:endParaRPr sz="3400"/>
          </a:p>
          <a:p>
            <a:pPr lvl="3">
              <a:defRPr sz="1800"/>
            </a:pPr>
            <a:r>
              <a:rPr sz="3400"/>
              <a:t>Body Level Four</a:t>
            </a:r>
            <a:endParaRPr sz="3400"/>
          </a:p>
          <a:p>
            <a:pPr lvl="4">
              <a:defRPr sz="1800"/>
            </a:pPr>
            <a:r>
              <a:rPr sz="3400"/>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28" name="Shape 28"/>
          <p:cNvSpPr/>
          <p:nvPr>
            <p:ph type="title"/>
          </p:nvPr>
        </p:nvSpPr>
        <p:spPr>
          <a:xfrm>
            <a:off x="635000" y="1409700"/>
            <a:ext cx="5867400" cy="3302000"/>
          </a:xfrm>
          <a:prstGeom prst="rect">
            <a:avLst/>
          </a:prstGeom>
        </p:spPr>
        <p:txBody>
          <a:bodyPr lIns="0" tIns="0" rIns="0" bIns="0" anchor="b"/>
          <a:lstStyle>
            <a:lvl1pPr>
              <a:defRPr sz="7000"/>
            </a:lvl1pPr>
          </a:lstStyle>
          <a:p>
            <a:pPr lvl="0">
              <a:defRPr sz="1800"/>
            </a:pPr>
            <a:r>
              <a:rPr sz="7000"/>
              <a:t>Title Text</a:t>
            </a:r>
          </a:p>
        </p:txBody>
      </p:sp>
      <p:sp>
        <p:nvSpPr>
          <p:cNvPr id="29" name="Shape 29"/>
          <p:cNvSpPr/>
          <p:nvPr>
            <p:ph type="body"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endParaRPr sz="3400"/>
          </a:p>
          <a:p>
            <a:pPr lvl="1">
              <a:defRPr sz="1800"/>
            </a:pPr>
            <a:r>
              <a:rPr sz="3400"/>
              <a:t>Body Level Two</a:t>
            </a:r>
            <a:endParaRPr sz="3400"/>
          </a:p>
          <a:p>
            <a:pPr lvl="2">
              <a:defRPr sz="1800"/>
            </a:pPr>
            <a:r>
              <a:rPr sz="3400"/>
              <a:t>Body Level Three</a:t>
            </a:r>
            <a:endParaRPr sz="3400"/>
          </a:p>
          <a:p>
            <a:pPr lvl="3">
              <a:defRPr sz="1800"/>
            </a:pPr>
            <a:r>
              <a:rPr sz="3400"/>
              <a:t>Body Level Four</a:t>
            </a:r>
            <a:endParaRPr sz="3400"/>
          </a:p>
          <a:p>
            <a:pPr lvl="4">
              <a:defRPr sz="1800"/>
            </a:pPr>
            <a:r>
              <a:rPr sz="3400"/>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lvl="0">
              <a:defRPr sz="1800"/>
            </a:pPr>
            <a:r>
              <a:rPr sz="8400"/>
              <a:t>Title Text</a:t>
            </a:r>
          </a:p>
        </p:txBody>
      </p:sp>
      <p:sp>
        <p:nvSpPr>
          <p:cNvPr id="32" name="Shape 32"/>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34" name="Shape 34"/>
          <p:cNvSpPr/>
          <p:nvPr>
            <p:ph type="title"/>
          </p:nvPr>
        </p:nvSpPr>
        <p:spPr>
          <a:prstGeom prst="rect">
            <a:avLst/>
          </a:prstGeom>
        </p:spPr>
        <p:txBody>
          <a:bodyPr/>
          <a:lstStyle/>
          <a:p>
            <a:pPr lvl="0">
              <a:defRPr sz="1800"/>
            </a:pPr>
            <a:r>
              <a:rPr sz="8400"/>
              <a:t>Title Text</a:t>
            </a:r>
          </a:p>
        </p:txBody>
      </p:sp>
      <p:sp>
        <p:nvSpPr>
          <p:cNvPr id="35" name="Shape 35"/>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p>
            <a:pPr lvl="0">
              <a:defRPr sz="1800"/>
            </a:pPr>
            <a:r>
              <a:rPr sz="8400"/>
              <a:t>Title Text</a:t>
            </a:r>
          </a:p>
        </p:txBody>
      </p:sp>
      <p:sp>
        <p:nvSpPr>
          <p:cNvPr id="38" name="Shape 38"/>
          <p:cNvSpPr/>
          <p:nvPr>
            <p:ph type="body"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pPr>
            <a:r>
              <a:rPr sz="8400"/>
              <a:t>Title Text</a:t>
            </a:r>
          </a:p>
        </p:txBody>
      </p:sp>
      <p:sp>
        <p:nvSpPr>
          <p:cNvPr id="9" name="Shape 9"/>
          <p:cNvSpPr/>
          <p:nvPr>
            <p:ph type="body" idx="1"/>
          </p:nvPr>
        </p:nvSpPr>
        <p:spPr>
          <a:prstGeom prst="rect">
            <a:avLst/>
          </a:prstGeom>
        </p:spPr>
        <p:txBody>
          <a:body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lvl="0">
              <a:defRPr sz="1800"/>
            </a:pPr>
            <a:r>
              <a:rPr sz="8400"/>
              <a:t>Title Text</a:t>
            </a:r>
          </a:p>
        </p:txBody>
      </p:sp>
      <p:sp>
        <p:nvSpPr>
          <p:cNvPr id="12" name="Shape 12"/>
          <p:cNvSpPr/>
          <p:nvPr>
            <p:ph type="body" idx="1"/>
          </p:nvPr>
        </p:nvSpPr>
        <p:spPr>
          <a:prstGeom prst="rect">
            <a:avLst/>
          </a:prstGeom>
        </p:spPr>
        <p:txBody>
          <a:bodyPr lIns="0" tIns="0" rIns="0" bIns="0"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4" name="Shape 14"/>
          <p:cNvSpPr/>
          <p:nvPr>
            <p:ph type="body" idx="1"/>
          </p:nvPr>
        </p:nvSpPr>
        <p:spPr>
          <a:xfrm>
            <a:off x="1270000" y="1270000"/>
            <a:ext cx="10464800" cy="7213600"/>
          </a:xfrm>
          <a:prstGeom prst="rect">
            <a:avLst/>
          </a:prstGeom>
        </p:spPr>
        <p:txBody>
          <a:bodyPr/>
          <a:lstStyle>
            <a:lvl1pPr>
              <a:spcBef>
                <a:spcPts val="4800"/>
              </a:spcBef>
            </a:lvl1pPr>
            <a:lvl2pPr>
              <a:spcBef>
                <a:spcPts val="4800"/>
              </a:spcBef>
            </a:lvl2pPr>
            <a:lvl3pPr>
              <a:spcBef>
                <a:spcPts val="4800"/>
              </a:spcBef>
            </a:lvl3pPr>
            <a:lvl4pPr>
              <a:spcBef>
                <a:spcPts val="4800"/>
              </a:spcBef>
            </a:lvl4pPr>
            <a:lvl5pPr>
              <a:spcBef>
                <a:spcPts val="4800"/>
              </a:spcBef>
            </a:lvl5p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pPr>
            <a:r>
              <a:rPr sz="8400"/>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9" name="Shape 19"/>
          <p:cNvSpPr/>
          <p:nvPr>
            <p:ph type="title"/>
          </p:nvPr>
        </p:nvSpPr>
        <p:spPr>
          <a:xfrm>
            <a:off x="1270000" y="2971800"/>
            <a:ext cx="10464800" cy="3810000"/>
          </a:xfrm>
          <a:prstGeom prst="rect">
            <a:avLst/>
          </a:prstGeom>
        </p:spPr>
        <p:txBody>
          <a:bodyPr/>
          <a:lstStyle/>
          <a:p>
            <a:pPr lvl="0">
              <a:defRPr sz="1800"/>
            </a:pPr>
            <a:r>
              <a:rPr sz="8400"/>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Shape 21"/>
          <p:cNvSpPr/>
          <p:nvPr>
            <p:ph type="title"/>
          </p:nvPr>
        </p:nvSpPr>
        <p:spPr>
          <a:xfrm>
            <a:off x="1270000" y="7366000"/>
            <a:ext cx="10464800" cy="1701800"/>
          </a:xfrm>
          <a:prstGeom prst="rect">
            <a:avLst/>
          </a:prstGeom>
        </p:spPr>
        <p:txBody>
          <a:bodyPr/>
          <a:lstStyle/>
          <a:p>
            <a:pPr lvl="0">
              <a:defRPr sz="1800"/>
            </a:pPr>
            <a:r>
              <a:rPr sz="8400"/>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23" name="Shape 23"/>
          <p:cNvSpPr/>
          <p:nvPr>
            <p:ph type="title"/>
          </p:nvPr>
        </p:nvSpPr>
        <p:spPr>
          <a:xfrm>
            <a:off x="1270000" y="7366000"/>
            <a:ext cx="10464800" cy="1701800"/>
          </a:xfrm>
          <a:prstGeom prst="rect">
            <a:avLst/>
          </a:prstGeom>
        </p:spPr>
        <p:txBody>
          <a:bodyPr/>
          <a:lstStyle/>
          <a:p>
            <a:pPr lvl="0">
              <a:defRPr sz="1800"/>
            </a:pPr>
            <a:r>
              <a:rPr sz="8400"/>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8400"/>
              <a:t>Title Text</a:t>
            </a:r>
          </a:p>
        </p:txBody>
      </p:sp>
      <p:sp>
        <p:nvSpPr>
          <p:cNvPr id="3" name="Shape 3"/>
          <p:cNvSpPr/>
          <p:nvPr>
            <p:ph type="body" idx="1"/>
          </p:nvPr>
        </p:nvSpPr>
        <p:spPr>
          <a:xfrm>
            <a:off x="1270000" y="2768600"/>
            <a:ext cx="10464800" cy="571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spd="med" advClick="1"/>
  <p:txStyles>
    <p:titleStyle>
      <a:lvl1pPr algn="ctr" defTabSz="584200">
        <a:defRPr sz="8400">
          <a:latin typeface="+mn-lt"/>
          <a:ea typeface="+mn-ea"/>
          <a:cs typeface="+mn-cs"/>
          <a:sym typeface="Gill Sans"/>
        </a:defRPr>
      </a:lvl1pPr>
      <a:lvl2pPr indent="228600" algn="ctr" defTabSz="584200">
        <a:defRPr sz="8400">
          <a:latin typeface="+mn-lt"/>
          <a:ea typeface="+mn-ea"/>
          <a:cs typeface="+mn-cs"/>
          <a:sym typeface="Gill Sans"/>
        </a:defRPr>
      </a:lvl2pPr>
      <a:lvl3pPr indent="457200" algn="ctr" defTabSz="584200">
        <a:defRPr sz="8400">
          <a:latin typeface="+mn-lt"/>
          <a:ea typeface="+mn-ea"/>
          <a:cs typeface="+mn-cs"/>
          <a:sym typeface="Gill Sans"/>
        </a:defRPr>
      </a:lvl3pPr>
      <a:lvl4pPr indent="685800" algn="ctr" defTabSz="584200">
        <a:defRPr sz="8400">
          <a:latin typeface="+mn-lt"/>
          <a:ea typeface="+mn-ea"/>
          <a:cs typeface="+mn-cs"/>
          <a:sym typeface="Gill Sans"/>
        </a:defRPr>
      </a:lvl4pPr>
      <a:lvl5pPr indent="914400" algn="ctr" defTabSz="584200">
        <a:defRPr sz="8400">
          <a:latin typeface="+mn-lt"/>
          <a:ea typeface="+mn-ea"/>
          <a:cs typeface="+mn-cs"/>
          <a:sym typeface="Gill Sans"/>
        </a:defRPr>
      </a:lvl5pPr>
      <a:lvl6pPr indent="1143000" algn="ctr" defTabSz="584200">
        <a:defRPr sz="8400">
          <a:latin typeface="+mn-lt"/>
          <a:ea typeface="+mn-ea"/>
          <a:cs typeface="+mn-cs"/>
          <a:sym typeface="Gill Sans"/>
        </a:defRPr>
      </a:lvl6pPr>
      <a:lvl7pPr indent="1371600" algn="ctr" defTabSz="584200">
        <a:defRPr sz="8400">
          <a:latin typeface="+mn-lt"/>
          <a:ea typeface="+mn-ea"/>
          <a:cs typeface="+mn-cs"/>
          <a:sym typeface="Gill Sans"/>
        </a:defRPr>
      </a:lvl7pPr>
      <a:lvl8pPr indent="1600200" algn="ctr" defTabSz="584200">
        <a:defRPr sz="8400">
          <a:latin typeface="+mn-lt"/>
          <a:ea typeface="+mn-ea"/>
          <a:cs typeface="+mn-cs"/>
          <a:sym typeface="Gill Sans"/>
        </a:defRPr>
      </a:lvl8pPr>
      <a:lvl9pPr indent="1828800" algn="ctr" defTabSz="584200">
        <a:defRPr sz="8400">
          <a:latin typeface="+mn-lt"/>
          <a:ea typeface="+mn-ea"/>
          <a:cs typeface="+mn-cs"/>
          <a:sym typeface="Gill Sans"/>
        </a:defRPr>
      </a:lvl9pPr>
    </p:titleStyle>
    <p:bodyStyle>
      <a:lvl1pPr marL="889000" indent="-571500" defTabSz="584200">
        <a:spcBef>
          <a:spcPts val="2400"/>
        </a:spcBef>
        <a:buSzPct val="171000"/>
        <a:buChar char="•"/>
        <a:defRPr sz="4200">
          <a:latin typeface="+mn-lt"/>
          <a:ea typeface="+mn-ea"/>
          <a:cs typeface="+mn-cs"/>
          <a:sym typeface="Gill Sans"/>
        </a:defRPr>
      </a:lvl1pPr>
      <a:lvl2pPr marL="1333500" indent="-571500" defTabSz="584200">
        <a:spcBef>
          <a:spcPts val="2400"/>
        </a:spcBef>
        <a:buSzPct val="171000"/>
        <a:buChar char="•"/>
        <a:defRPr sz="4200">
          <a:latin typeface="+mn-lt"/>
          <a:ea typeface="+mn-ea"/>
          <a:cs typeface="+mn-cs"/>
          <a:sym typeface="Gill Sans"/>
        </a:defRPr>
      </a:lvl2pPr>
      <a:lvl3pPr marL="1778000" indent="-571500" defTabSz="584200">
        <a:spcBef>
          <a:spcPts val="2400"/>
        </a:spcBef>
        <a:buSzPct val="171000"/>
        <a:buChar char="•"/>
        <a:defRPr sz="4200">
          <a:latin typeface="+mn-lt"/>
          <a:ea typeface="+mn-ea"/>
          <a:cs typeface="+mn-cs"/>
          <a:sym typeface="Gill Sans"/>
        </a:defRPr>
      </a:lvl3pPr>
      <a:lvl4pPr marL="2222500" indent="-571500" defTabSz="584200">
        <a:spcBef>
          <a:spcPts val="2400"/>
        </a:spcBef>
        <a:buSzPct val="171000"/>
        <a:buChar char="•"/>
        <a:defRPr sz="4200">
          <a:latin typeface="+mn-lt"/>
          <a:ea typeface="+mn-ea"/>
          <a:cs typeface="+mn-cs"/>
          <a:sym typeface="Gill Sans"/>
        </a:defRPr>
      </a:lvl4pPr>
      <a:lvl5pPr marL="2667000" indent="-571500" defTabSz="584200">
        <a:spcBef>
          <a:spcPts val="2400"/>
        </a:spcBef>
        <a:buSzPct val="171000"/>
        <a:buChar char="•"/>
        <a:defRPr sz="4200">
          <a:latin typeface="+mn-lt"/>
          <a:ea typeface="+mn-ea"/>
          <a:cs typeface="+mn-cs"/>
          <a:sym typeface="Gill Sans"/>
        </a:defRPr>
      </a:lvl5pPr>
      <a:lvl6pPr marL="3022600" indent="-571500" defTabSz="584200">
        <a:spcBef>
          <a:spcPts val="2400"/>
        </a:spcBef>
        <a:buSzPct val="171000"/>
        <a:buChar char="•"/>
        <a:defRPr sz="4200">
          <a:latin typeface="+mn-lt"/>
          <a:ea typeface="+mn-ea"/>
          <a:cs typeface="+mn-cs"/>
          <a:sym typeface="Gill Sans"/>
        </a:defRPr>
      </a:lvl6pPr>
      <a:lvl7pPr marL="3378200" indent="-571500" defTabSz="584200">
        <a:spcBef>
          <a:spcPts val="2400"/>
        </a:spcBef>
        <a:buSzPct val="171000"/>
        <a:buChar char="•"/>
        <a:defRPr sz="4200">
          <a:latin typeface="+mn-lt"/>
          <a:ea typeface="+mn-ea"/>
          <a:cs typeface="+mn-cs"/>
          <a:sym typeface="Gill Sans"/>
        </a:defRPr>
      </a:lvl7pPr>
      <a:lvl8pPr marL="3733800" indent="-571500" defTabSz="584200">
        <a:spcBef>
          <a:spcPts val="2400"/>
        </a:spcBef>
        <a:buSzPct val="171000"/>
        <a:buChar char="•"/>
        <a:defRPr sz="4200">
          <a:latin typeface="+mn-lt"/>
          <a:ea typeface="+mn-ea"/>
          <a:cs typeface="+mn-cs"/>
          <a:sym typeface="Gill Sans"/>
        </a:defRPr>
      </a:lvl8pPr>
      <a:lvl9pPr marL="4089400" indent="-571500" defTabSz="584200">
        <a:spcBef>
          <a:spcPts val="2400"/>
        </a:spcBef>
        <a:buSzPct val="171000"/>
        <a:buChar char="•"/>
        <a:defRPr sz="4200">
          <a:latin typeface="+mn-lt"/>
          <a:ea typeface="+mn-ea"/>
          <a:cs typeface="+mn-cs"/>
          <a:sym typeface="Gill Sans"/>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 Id="rId4"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body" idx="1"/>
          </p:nvPr>
        </p:nvSpPr>
        <p:spPr>
          <a:xfrm>
            <a:off x="5219700" y="1422400"/>
            <a:ext cx="2565400" cy="673100"/>
          </a:xfrm>
          <a:prstGeom prst="rect">
            <a:avLst/>
          </a:prstGeom>
        </p:spPr>
        <p:txBody>
          <a:bodyPr/>
          <a:lstStyle>
            <a:lvl1pPr marL="40639" marR="40639" defTabSz="914400">
              <a:spcBef>
                <a:spcPts val="700"/>
              </a:spcBef>
              <a:buClr>
                <a:srgbClr val="000000"/>
              </a:buClr>
              <a:buFont typeface="Verdana"/>
              <a:defRPr b="1" sz="4000">
                <a:uFill>
                  <a:solidFill/>
                </a:uFill>
                <a:latin typeface="Bookman Old Style Bold"/>
                <a:ea typeface="Bookman Old Style Bold"/>
                <a:cs typeface="Bookman Old Style Bold"/>
                <a:sym typeface="Bookman Old Style Bold"/>
              </a:defRPr>
            </a:lvl1pPr>
          </a:lstStyle>
          <a:p>
            <a:pPr lvl="0">
              <a:defRPr b="0" sz="1800">
                <a:uFillTx/>
              </a:defRPr>
            </a:pPr>
            <a:r>
              <a:rPr b="1" sz="4000">
                <a:uFill>
                  <a:solidFill/>
                </a:uFill>
              </a:rPr>
              <a:t>Texture</a:t>
            </a:r>
          </a:p>
        </p:txBody>
      </p:sp>
      <p:pic>
        <p:nvPicPr>
          <p:cNvPr id="43" name="07-01.jpg"/>
          <p:cNvPicPr/>
          <p:nvPr/>
        </p:nvPicPr>
        <p:blipFill>
          <a:blip r:embed="rId3">
            <a:extLst/>
          </a:blip>
          <a:stretch>
            <a:fillRect/>
          </a:stretch>
        </p:blipFill>
        <p:spPr>
          <a:xfrm>
            <a:off x="1765300" y="2806700"/>
            <a:ext cx="9471260" cy="4686301"/>
          </a:xfrm>
          <a:prstGeom prst="rect">
            <a:avLst/>
          </a:prstGeom>
          <a:ln w="25400">
            <a:solidFill/>
            <a:miter lim="400000"/>
          </a:ln>
          <a:effectLst>
            <a:outerShdw sx="100000" sy="100000" kx="0" ky="0" algn="b" rotWithShape="0" blurRad="127000" dist="76200" dir="2700000">
              <a:srgbClr val="000000">
                <a:alpha val="75000"/>
              </a:srgbClr>
            </a:outerShdw>
            <a:reflection blurRad="0" stA="50000" stPos="0" endA="0" endPos="40000" dist="0" dir="5400000" fadeDir="5400000" sx="100000" sy="-100000" kx="0" ky="0" algn="bl" rotWithShape="0"/>
          </a:effectLst>
        </p:spPr>
      </p:pic>
      <p:sp>
        <p:nvSpPr>
          <p:cNvPr id="44" name="Shape 44"/>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9" name="07-14.jpg"/>
          <p:cNvPicPr/>
          <p:nvPr/>
        </p:nvPicPr>
        <p:blipFill>
          <a:blip r:embed="rId3">
            <a:extLst/>
          </a:blip>
          <a:stretch>
            <a:fillRect/>
          </a:stretch>
        </p:blipFill>
        <p:spPr>
          <a:xfrm>
            <a:off x="1993900" y="1200150"/>
            <a:ext cx="9010789" cy="4737101"/>
          </a:xfrm>
          <a:prstGeom prst="rect">
            <a:avLst/>
          </a:prstGeom>
          <a:ln w="12700">
            <a:miter lim="400000"/>
          </a:ln>
        </p:spPr>
      </p:pic>
      <p:sp>
        <p:nvSpPr>
          <p:cNvPr id="100" name="Shape 100"/>
          <p:cNvSpPr/>
          <p:nvPr>
            <p:ph type="body" idx="1"/>
          </p:nvPr>
        </p:nvSpPr>
        <p:spPr>
          <a:xfrm>
            <a:off x="266700" y="5791200"/>
            <a:ext cx="12103100" cy="3657600"/>
          </a:xfrm>
          <a:prstGeom prst="rect">
            <a:avLst/>
          </a:prstGeom>
        </p:spPr>
        <p:txBody>
          <a:bodyPr lIns="0" tIns="0" rIns="0" bIns="0" anchor="t"/>
          <a:lstStyle/>
          <a:p>
            <a:pPr lvl="0" marL="0" marR="40639" indent="0" defTabSz="914400">
              <a:spcBef>
                <a:spcPts val="700"/>
              </a:spcBef>
              <a:buSzTx/>
              <a:buNone/>
              <a:defRPr sz="1800"/>
            </a:pPr>
            <a:r>
              <a:rPr sz="3600">
                <a:uFill>
                  <a:solidFill/>
                </a:uFill>
                <a:latin typeface="Bookman Old Style"/>
                <a:ea typeface="Bookman Old Style"/>
                <a:cs typeface="Bookman Old Style"/>
                <a:sym typeface="Bookman Old Style"/>
              </a:rPr>
              <a:t>1. Oversized background texture can detract from the main image</a:t>
            </a:r>
            <a:endParaRPr sz="3600">
              <a:uFill>
                <a:solidFill/>
              </a:uFill>
              <a:latin typeface="Bookman Old Style"/>
              <a:ea typeface="Bookman Old Style"/>
              <a:cs typeface="Bookman Old Style"/>
              <a:sym typeface="Bookman Old Style"/>
            </a:endParaRPr>
          </a:p>
          <a:p>
            <a:pPr lvl="0" marL="0" marR="40639" indent="0" defTabSz="914400">
              <a:spcBef>
                <a:spcPts val="700"/>
              </a:spcBef>
              <a:buSzTx/>
              <a:buNone/>
              <a:defRPr sz="1800"/>
            </a:pPr>
            <a:r>
              <a:rPr sz="3600">
                <a:uFill>
                  <a:solidFill/>
                </a:uFill>
                <a:latin typeface="Bookman Old Style"/>
                <a:ea typeface="Bookman Old Style"/>
                <a:cs typeface="Bookman Old Style"/>
                <a:sym typeface="Bookman Old Style"/>
              </a:rPr>
              <a:t>2. Too many textures, or text over texture, can make it difficult for the viewer to perceive the most important information</a:t>
            </a:r>
          </a:p>
        </p:txBody>
      </p:sp>
      <p:sp>
        <p:nvSpPr>
          <p:cNvPr id="101" name="Shape 101"/>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spTree>
  </p:cSld>
  <p:clrMapOvr>
    <a:masterClrMapping/>
  </p:clrMapOvr>
  <p:transition spd="med"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p:nvPr>
        </p:nvSpPr>
        <p:spPr>
          <a:xfrm>
            <a:off x="4559300" y="38100"/>
            <a:ext cx="3530600" cy="1143000"/>
          </a:xfrm>
          <a:prstGeom prst="rect">
            <a:avLst/>
          </a:prstGeom>
        </p:spPr>
        <p:txBody>
          <a:bodyPr/>
          <a:lstStyle>
            <a:lvl1pPr marL="40639" marR="40639" defTabSz="914400">
              <a:defRPr b="1" sz="4800">
                <a:uFill>
                  <a:solidFill/>
                </a:uFill>
                <a:latin typeface="Bookman Old Style Bold"/>
                <a:ea typeface="Bookman Old Style Bold"/>
                <a:cs typeface="Bookman Old Style Bold"/>
                <a:sym typeface="Bookman Old Style Bold"/>
              </a:defRPr>
            </a:lvl1pPr>
          </a:lstStyle>
          <a:p>
            <a:pPr lvl="0">
              <a:defRPr b="0" sz="1800">
                <a:uFillTx/>
              </a:defRPr>
            </a:pPr>
            <a:r>
              <a:rPr b="1" sz="4800">
                <a:uFill>
                  <a:solidFill/>
                </a:uFill>
              </a:rPr>
              <a:t>Summary</a:t>
            </a:r>
          </a:p>
        </p:txBody>
      </p:sp>
      <p:sp>
        <p:nvSpPr>
          <p:cNvPr id="106" name="Shape 106"/>
          <p:cNvSpPr/>
          <p:nvPr>
            <p:ph type="body" idx="1"/>
          </p:nvPr>
        </p:nvSpPr>
        <p:spPr>
          <a:xfrm>
            <a:off x="444500" y="5969000"/>
            <a:ext cx="12446000" cy="3771900"/>
          </a:xfrm>
          <a:prstGeom prst="rect">
            <a:avLst/>
          </a:prstGeom>
        </p:spPr>
        <p:txBody>
          <a:bodyPr lIns="0" tIns="0" rIns="0" bIns="0" anchor="t"/>
          <a:lstStyle/>
          <a:p>
            <a:pPr lvl="0" marL="0" marR="40639" indent="0" defTabSz="914400">
              <a:lnSpc>
                <a:spcPct val="90000"/>
              </a:lnSpc>
              <a:spcBef>
                <a:spcPts val="700"/>
              </a:spcBef>
              <a:buClr>
                <a:srgbClr val="000000"/>
              </a:buClr>
              <a:buSzTx/>
              <a:buFont typeface="Verdana"/>
              <a:buNone/>
              <a:defRPr sz="1800"/>
            </a:pPr>
            <a:r>
              <a:rPr sz="3600">
                <a:uFill>
                  <a:solidFill/>
                </a:uFill>
                <a:latin typeface="Bookman Old Style"/>
                <a:ea typeface="Bookman Old Style"/>
                <a:cs typeface="Bookman Old Style"/>
                <a:sym typeface="Bookman Old Style"/>
              </a:rPr>
              <a:t>1.  Visual elements can be used to create texture. Texture can be used to provide detail, increase interest, and create a compositional element.</a:t>
            </a:r>
            <a:endParaRPr sz="3600">
              <a:uFill>
                <a:solidFill/>
              </a:uFill>
              <a:latin typeface="Bookman Old Style"/>
              <a:ea typeface="Bookman Old Style"/>
              <a:cs typeface="Bookman Old Style"/>
              <a:sym typeface="Bookman Old Style"/>
            </a:endParaRPr>
          </a:p>
          <a:p>
            <a:pPr lvl="0" marL="0" marR="40639" indent="0" defTabSz="914400">
              <a:lnSpc>
                <a:spcPct val="90000"/>
              </a:lnSpc>
              <a:spcBef>
                <a:spcPts val="700"/>
              </a:spcBef>
              <a:buClr>
                <a:srgbClr val="000000"/>
              </a:buClr>
              <a:buSzTx/>
              <a:buFont typeface="Verdana"/>
              <a:buNone/>
              <a:defRPr sz="1800"/>
            </a:pPr>
            <a:endParaRPr sz="3600">
              <a:uFill>
                <a:solidFill/>
              </a:uFill>
              <a:latin typeface="Bookman Old Style"/>
              <a:ea typeface="Bookman Old Style"/>
              <a:cs typeface="Bookman Old Style"/>
              <a:sym typeface="Bookman Old Style"/>
            </a:endParaRPr>
          </a:p>
          <a:p>
            <a:pPr lvl="0" marL="0" marR="40639" indent="0" defTabSz="914400">
              <a:lnSpc>
                <a:spcPct val="90000"/>
              </a:lnSpc>
              <a:spcBef>
                <a:spcPts val="700"/>
              </a:spcBef>
              <a:buClr>
                <a:srgbClr val="000000"/>
              </a:buClr>
              <a:buSzTx/>
              <a:buFont typeface="Verdana"/>
              <a:buNone/>
              <a:defRPr sz="1800"/>
            </a:pPr>
            <a:r>
              <a:rPr sz="3600">
                <a:uFill>
                  <a:solidFill/>
                </a:uFill>
                <a:latin typeface="Bookman Old Style"/>
                <a:ea typeface="Bookman Old Style"/>
                <a:cs typeface="Bookman Old Style"/>
                <a:sym typeface="Bookman Old Style"/>
              </a:rPr>
              <a:t>2.  Texture should be used mindfully.Don’t use too many, and be careful about putting texture under text.</a:t>
            </a:r>
          </a:p>
        </p:txBody>
      </p:sp>
      <p:sp>
        <p:nvSpPr>
          <p:cNvPr id="107" name="Shape 107"/>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pic>
        <p:nvPicPr>
          <p:cNvPr id="108" name="url?sa=i&amp;rct=j&amp;q=&amp;esrc=s&amp;source=images&amp;cd=&amp;docid=DLvYYQCOBvnTrM&amp;tbnid=g4RpaBMm_J8EVM-&amp;ved=0CAUQjRw&amp;url=http%3A%2F%2Faparajitharagu.blogspot.com%2F2011%2F01%2Fdiffernce-between-acrylics-and-oil.html&amp;ei.png"/>
          <p:cNvPicPr/>
          <p:nvPr/>
        </p:nvPicPr>
        <p:blipFill>
          <a:blip r:embed="rId3">
            <a:extLst/>
          </a:blip>
          <a:stretch>
            <a:fillRect/>
          </a:stretch>
        </p:blipFill>
        <p:spPr>
          <a:xfrm>
            <a:off x="3048000" y="1181100"/>
            <a:ext cx="6553200" cy="4445000"/>
          </a:xfrm>
          <a:prstGeom prst="rect">
            <a:avLst/>
          </a:prstGeom>
          <a:ln w="12700">
            <a:miter lim="400000"/>
          </a:ln>
        </p:spPr>
      </p:pic>
    </p:spTree>
  </p:cSld>
  <p:clrMapOvr>
    <a:masterClrMapping/>
  </p:clrMapOvr>
  <p:transition spd="med"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 name="33_04_3---Water-Texture_web.jpg"/>
          <p:cNvPicPr/>
          <p:nvPr/>
        </p:nvPicPr>
        <p:blipFill>
          <a:blip r:embed="rId3">
            <a:extLst/>
          </a:blip>
          <a:stretch>
            <a:fillRect/>
          </a:stretch>
        </p:blipFill>
        <p:spPr>
          <a:xfrm>
            <a:off x="0" y="0"/>
            <a:ext cx="16306801" cy="10871201"/>
          </a:xfrm>
          <a:prstGeom prst="rect">
            <a:avLst/>
          </a:prstGeom>
          <a:ln w="12700">
            <a:miter lim="400000"/>
          </a:ln>
        </p:spPr>
      </p:pic>
      <p:sp>
        <p:nvSpPr>
          <p:cNvPr id="49" name="Shape 49"/>
          <p:cNvSpPr/>
          <p:nvPr/>
        </p:nvSpPr>
        <p:spPr>
          <a:xfrm>
            <a:off x="127000" y="8553450"/>
            <a:ext cx="127508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b="1" sz="3600">
                <a:latin typeface="Bookman Old Style Bold"/>
                <a:ea typeface="Bookman Old Style Bold"/>
                <a:cs typeface="Bookman Old Style Bold"/>
                <a:sym typeface="Bookman Old Style Bold"/>
              </a:defRPr>
            </a:lvl1pPr>
          </a:lstStyle>
          <a:p>
            <a:pPr lvl="0">
              <a:defRPr b="0" sz="1800"/>
            </a:pPr>
            <a:r>
              <a:rPr b="1" sz="3600"/>
              <a:t>Enhances an image’s “richness and detail” (Bennett 124)</a:t>
            </a:r>
          </a:p>
        </p:txBody>
      </p:sp>
      <p:pic>
        <p:nvPicPr>
          <p:cNvPr id="50" name="texture_bainite.jpg"/>
          <p:cNvPicPr/>
          <p:nvPr/>
        </p:nvPicPr>
        <p:blipFill>
          <a:blip r:embed="rId4">
            <a:extLst/>
          </a:blip>
          <a:stretch>
            <a:fillRect/>
          </a:stretch>
        </p:blipFill>
        <p:spPr>
          <a:xfrm>
            <a:off x="-3454400" y="10312400"/>
            <a:ext cx="4216400" cy="4165600"/>
          </a:xfrm>
          <a:prstGeom prst="rect">
            <a:avLst/>
          </a:prstGeom>
          <a:ln w="12700">
            <a:miter lim="400000"/>
          </a:ln>
        </p:spPr>
      </p:pic>
      <p:sp>
        <p:nvSpPr>
          <p:cNvPr id="51" name="Shape 51"/>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5" name="texture800oooo.png"/>
          <p:cNvPicPr/>
          <p:nvPr/>
        </p:nvPicPr>
        <p:blipFill>
          <a:blip r:embed="rId3">
            <a:extLst/>
          </a:blip>
          <a:stretch>
            <a:fillRect/>
          </a:stretch>
        </p:blipFill>
        <p:spPr>
          <a:xfrm>
            <a:off x="-241300" y="0"/>
            <a:ext cx="13462001" cy="10096501"/>
          </a:xfrm>
          <a:prstGeom prst="rect">
            <a:avLst/>
          </a:prstGeom>
          <a:ln w="12700">
            <a:miter lim="400000"/>
          </a:ln>
        </p:spPr>
      </p:pic>
      <p:sp>
        <p:nvSpPr>
          <p:cNvPr id="56" name="Shape 56"/>
          <p:cNvSpPr/>
          <p:nvPr/>
        </p:nvSpPr>
        <p:spPr>
          <a:xfrm>
            <a:off x="577310" y="336550"/>
            <a:ext cx="11861801"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3600">
                <a:latin typeface="Bookman Old Style Bold"/>
                <a:ea typeface="Bookman Old Style Bold"/>
                <a:cs typeface="Bookman Old Style Bold"/>
                <a:sym typeface="Bookman Old Style Bold"/>
              </a:defRPr>
            </a:lvl1pPr>
          </a:lstStyle>
          <a:p>
            <a:pPr lvl="0">
              <a:defRPr b="0" sz="1800"/>
            </a:pPr>
            <a:r>
              <a:rPr b="1" sz="3600"/>
              <a:t>“[F]ills empty areas of an image” (Bennett 124-5)</a:t>
            </a:r>
          </a:p>
        </p:txBody>
      </p:sp>
      <p:sp>
        <p:nvSpPr>
          <p:cNvPr id="57" name="Shape 57"/>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spTree>
  </p:cSld>
  <p:clrMapOvr>
    <a:masterClrMapping/>
  </p:clrMapOvr>
  <p:transition spd="med"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1" name="01.jpg"/>
          <p:cNvPicPr/>
          <p:nvPr/>
        </p:nvPicPr>
        <p:blipFill>
          <a:blip r:embed="rId3">
            <a:extLst/>
          </a:blip>
          <a:stretch>
            <a:fillRect/>
          </a:stretch>
        </p:blipFill>
        <p:spPr>
          <a:xfrm>
            <a:off x="-558800" y="-825500"/>
            <a:ext cx="13893800" cy="13893800"/>
          </a:xfrm>
          <a:prstGeom prst="rect">
            <a:avLst/>
          </a:prstGeom>
          <a:ln w="12700">
            <a:miter lim="400000"/>
          </a:ln>
        </p:spPr>
      </p:pic>
      <p:sp>
        <p:nvSpPr>
          <p:cNvPr id="62" name="Shape 62"/>
          <p:cNvSpPr/>
          <p:nvPr/>
        </p:nvSpPr>
        <p:spPr>
          <a:xfrm>
            <a:off x="2032000" y="3721100"/>
            <a:ext cx="96266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b="1" sz="3600">
                <a:latin typeface="Bookman Old Style Bold"/>
                <a:ea typeface="Bookman Old Style Bold"/>
                <a:cs typeface="Bookman Old Style Bold"/>
                <a:sym typeface="Bookman Old Style Bold"/>
              </a:defRPr>
            </a:lvl1pPr>
          </a:lstStyle>
          <a:p>
            <a:pPr lvl="0">
              <a:defRPr b="0" sz="1800"/>
            </a:pPr>
            <a:r>
              <a:rPr b="1" sz="3600"/>
              <a:t>“[A]dds depth to space” (Bennett 124-5)</a:t>
            </a:r>
          </a:p>
        </p:txBody>
      </p:sp>
      <p:sp>
        <p:nvSpPr>
          <p:cNvPr id="63" name="Shape 63"/>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spTree>
  </p:cSld>
  <p:clrMapOvr>
    <a:masterClrMapping/>
  </p:clrMapOvr>
  <p:transition spd="med"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 name="6-29-2008-texture-roundup.jpg"/>
          <p:cNvPicPr/>
          <p:nvPr/>
        </p:nvPicPr>
        <p:blipFill>
          <a:blip r:embed="rId3">
            <a:extLst/>
          </a:blip>
          <a:stretch>
            <a:fillRect/>
          </a:stretch>
        </p:blipFill>
        <p:spPr>
          <a:xfrm>
            <a:off x="-203200" y="-25400"/>
            <a:ext cx="15065674" cy="12827001"/>
          </a:xfrm>
          <a:prstGeom prst="rect">
            <a:avLst/>
          </a:prstGeom>
          <a:ln w="12700">
            <a:miter lim="400000"/>
          </a:ln>
        </p:spPr>
      </p:pic>
      <p:sp>
        <p:nvSpPr>
          <p:cNvPr id="68" name="Shape 68"/>
          <p:cNvSpPr/>
          <p:nvPr/>
        </p:nvSpPr>
        <p:spPr>
          <a:xfrm>
            <a:off x="609600" y="2082800"/>
            <a:ext cx="122682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b="1" sz="3600">
                <a:latin typeface="Bookman Old Style Bold"/>
                <a:ea typeface="Bookman Old Style Bold"/>
                <a:cs typeface="Bookman Old Style Bold"/>
                <a:sym typeface="Bookman Old Style Bold"/>
              </a:defRPr>
            </a:lvl1pPr>
          </a:lstStyle>
          <a:p>
            <a:pPr lvl="0">
              <a:defRPr b="0" sz="1800"/>
            </a:pPr>
            <a:r>
              <a:rPr b="1" sz="3600"/>
              <a:t>“[C]reates detail in an illustration” (Bennett 123-5)</a:t>
            </a:r>
          </a:p>
        </p:txBody>
      </p:sp>
      <p:sp>
        <p:nvSpPr>
          <p:cNvPr id="69" name="Shape 69"/>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spTree>
  </p:cSld>
  <p:clrMapOvr>
    <a:masterClrMapping/>
  </p:clrMapOvr>
  <p:transition spd="med"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3" name="rc_texture_rusty-yellow-metal-texture.jpg"/>
          <p:cNvPicPr/>
          <p:nvPr/>
        </p:nvPicPr>
        <p:blipFill>
          <a:blip r:embed="rId3">
            <a:extLst/>
          </a:blip>
          <a:stretch>
            <a:fillRect/>
          </a:stretch>
        </p:blipFill>
        <p:spPr>
          <a:xfrm>
            <a:off x="-2019300" y="-1244600"/>
            <a:ext cx="15151100" cy="15151100"/>
          </a:xfrm>
          <a:prstGeom prst="rect">
            <a:avLst/>
          </a:prstGeom>
          <a:ln w="12700">
            <a:miter lim="400000"/>
          </a:ln>
        </p:spPr>
      </p:pic>
      <p:sp>
        <p:nvSpPr>
          <p:cNvPr id="74" name="Shape 74"/>
          <p:cNvSpPr/>
          <p:nvPr/>
        </p:nvSpPr>
        <p:spPr>
          <a:xfrm rot="691837">
            <a:off x="-168945" y="3238479"/>
            <a:ext cx="13563601" cy="63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b="1" sz="3600">
                <a:latin typeface="Bookman Old Style Bold"/>
                <a:ea typeface="Bookman Old Style Bold"/>
                <a:cs typeface="Bookman Old Style Bold"/>
                <a:sym typeface="Bookman Old Style Bold"/>
              </a:defRPr>
            </a:lvl1pPr>
          </a:lstStyle>
          <a:p>
            <a:pPr lvl="0">
              <a:defRPr b="0" sz="1800"/>
            </a:pPr>
            <a:r>
              <a:rPr b="1" sz="3600"/>
              <a:t>“[D]efines the style of an entire project” Bennett 123-5)</a:t>
            </a:r>
          </a:p>
        </p:txBody>
      </p:sp>
      <p:sp>
        <p:nvSpPr>
          <p:cNvPr id="75" name="Shape 75"/>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spTree>
  </p:cSld>
  <p:clrMapOvr>
    <a:masterClrMapping/>
  </p:clrMapOvr>
  <p:transition spd="med"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79" name="Shape 79"/>
          <p:cNvSpPr/>
          <p:nvPr/>
        </p:nvSpPr>
        <p:spPr>
          <a:xfrm>
            <a:off x="1663700" y="3200400"/>
            <a:ext cx="8940800" cy="3340100"/>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pic>
        <p:nvPicPr>
          <p:cNvPr id="80" name="37794-07-03.jpg"/>
          <p:cNvPicPr/>
          <p:nvPr/>
        </p:nvPicPr>
        <p:blipFill>
          <a:blip r:embed="rId3">
            <a:extLst/>
          </a:blip>
          <a:stretch>
            <a:fillRect/>
          </a:stretch>
        </p:blipFill>
        <p:spPr>
          <a:xfrm>
            <a:off x="2146300" y="3467100"/>
            <a:ext cx="7975601" cy="2806700"/>
          </a:xfrm>
          <a:prstGeom prst="rect">
            <a:avLst/>
          </a:prstGeom>
          <a:ln w="12700">
            <a:miter lim="400000"/>
          </a:ln>
        </p:spPr>
      </p:pic>
      <p:sp>
        <p:nvSpPr>
          <p:cNvPr id="81" name="Shape 81"/>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spTree>
  </p:cSld>
  <p:clrMapOvr>
    <a:masterClrMapping/>
  </p:clrMapOvr>
  <p:transition spd="med"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87" name="Group 87"/>
          <p:cNvGrpSpPr/>
          <p:nvPr/>
        </p:nvGrpSpPr>
        <p:grpSpPr>
          <a:xfrm>
            <a:off x="2108646" y="196850"/>
            <a:ext cx="8775701" cy="8599096"/>
            <a:chOff x="-215899" y="-139700"/>
            <a:chExt cx="8775700" cy="8599095"/>
          </a:xfrm>
        </p:grpSpPr>
        <p:pic>
          <p:nvPicPr>
            <p:cNvPr id="86" name="Klimt_the_kiss_1907_8.png"/>
            <p:cNvPicPr/>
            <p:nvPr/>
          </p:nvPicPr>
          <p:blipFill>
            <a:blip r:embed="rId3">
              <a:extLst/>
            </a:blip>
            <a:stretch>
              <a:fillRect/>
            </a:stretch>
          </p:blipFill>
          <p:spPr>
            <a:xfrm>
              <a:off x="0" y="0"/>
              <a:ext cx="8343901" cy="8040296"/>
            </a:xfrm>
            <a:prstGeom prst="rect">
              <a:avLst/>
            </a:prstGeom>
            <a:ln>
              <a:noFill/>
            </a:ln>
            <a:effectLst/>
          </p:spPr>
        </p:pic>
        <p:pic>
          <p:nvPicPr>
            <p:cNvPr id="85" name=""/>
            <p:cNvPicPr/>
            <p:nvPr/>
          </p:nvPicPr>
          <p:blipFill>
            <a:blip r:embed="rId4">
              <a:extLst/>
            </a:blip>
            <a:stretch>
              <a:fillRect/>
            </a:stretch>
          </p:blipFill>
          <p:spPr>
            <a:xfrm>
              <a:off x="-215900" y="-139700"/>
              <a:ext cx="8775701" cy="8599096"/>
            </a:xfrm>
            <a:prstGeom prst="rect">
              <a:avLst/>
            </a:prstGeom>
            <a:effectLst/>
          </p:spPr>
        </p:pic>
      </p:grpSp>
      <p:sp>
        <p:nvSpPr>
          <p:cNvPr id="88" name="Shape 88"/>
          <p:cNvSpPr/>
          <p:nvPr/>
        </p:nvSpPr>
        <p:spPr>
          <a:xfrm>
            <a:off x="2247900" y="8750300"/>
            <a:ext cx="6997700"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a:latin typeface="Bookman Old Style"/>
                <a:ea typeface="Bookman Old Style"/>
                <a:cs typeface="Bookman Old Style"/>
                <a:sym typeface="Bookman Old Style"/>
              </a:rPr>
              <a:t>Gustav Klimt, </a:t>
            </a:r>
            <a:r>
              <a:rPr i="1">
                <a:latin typeface="Bookman Old Style"/>
                <a:ea typeface="Bookman Old Style"/>
                <a:cs typeface="Bookman Old Style"/>
                <a:sym typeface="Bookman Old Style"/>
              </a:rPr>
              <a:t>The Kiss</a:t>
            </a:r>
            <a:r>
              <a:rPr>
                <a:latin typeface="Bookman Old Style"/>
                <a:ea typeface="Bookman Old Style"/>
                <a:cs typeface="Bookman Old Style"/>
                <a:sym typeface="Bookman Old Style"/>
              </a:rPr>
              <a:t>, 1907/08</a:t>
            </a:r>
          </a:p>
        </p:txBody>
      </p:sp>
      <p:sp>
        <p:nvSpPr>
          <p:cNvPr id="89" name="Shape 89"/>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spTree>
  </p:cSld>
  <p:clrMapOvr>
    <a:masterClrMapping/>
  </p:clrMapOvr>
  <p:transition spd="med"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nvSpPr>
        <p:spPr>
          <a:xfrm>
            <a:off x="659606" y="2419350"/>
            <a:ext cx="4787901" cy="4902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buSzPct val="100000"/>
              <a:buAutoNum type="arabicPeriod" startAt="1"/>
              <a:defRPr sz="1800"/>
            </a:pPr>
            <a:r>
              <a:rPr sz="3600">
                <a:latin typeface="Bookman Old Style"/>
                <a:ea typeface="Bookman Old Style"/>
                <a:cs typeface="Bookman Old Style"/>
                <a:sym typeface="Bookman Old Style"/>
              </a:rPr>
              <a:t> Don’t overuse them</a:t>
            </a:r>
            <a:endParaRPr sz="3600">
              <a:latin typeface="Bookman Old Style"/>
              <a:ea typeface="Bookman Old Style"/>
              <a:cs typeface="Bookman Old Style"/>
              <a:sym typeface="Bookman Old Style"/>
            </a:endParaRPr>
          </a:p>
          <a:p>
            <a:pPr lvl="0" algn="l">
              <a:buSzPct val="100000"/>
              <a:buAutoNum type="arabicPeriod" startAt="1"/>
              <a:defRPr sz="1800"/>
            </a:pPr>
            <a:r>
              <a:rPr sz="3600">
                <a:latin typeface="Bookman Old Style"/>
                <a:ea typeface="Bookman Old Style"/>
                <a:cs typeface="Bookman Old Style"/>
                <a:sym typeface="Bookman Old Style"/>
              </a:rPr>
              <a:t> Be mindful of real estate when using texture</a:t>
            </a:r>
            <a:endParaRPr sz="3600">
              <a:latin typeface="Bookman Old Style"/>
              <a:ea typeface="Bookman Old Style"/>
              <a:cs typeface="Bookman Old Style"/>
              <a:sym typeface="Bookman Old Style"/>
            </a:endParaRPr>
          </a:p>
          <a:p>
            <a:pPr lvl="0" algn="l">
              <a:buSzPct val="100000"/>
              <a:buAutoNum type="arabicPeriod" startAt="1"/>
              <a:defRPr sz="1800"/>
            </a:pPr>
            <a:r>
              <a:rPr sz="3600">
                <a:latin typeface="Bookman Old Style"/>
                <a:ea typeface="Bookman Old Style"/>
                <a:cs typeface="Bookman Old Style"/>
                <a:sym typeface="Bookman Old Style"/>
              </a:rPr>
              <a:t> Don’t settle for default settings</a:t>
            </a:r>
            <a:endParaRPr sz="3600">
              <a:latin typeface="Bookman Old Style"/>
              <a:ea typeface="Bookman Old Style"/>
              <a:cs typeface="Bookman Old Style"/>
              <a:sym typeface="Bookman Old Style"/>
            </a:endParaRPr>
          </a:p>
          <a:p>
            <a:pPr lvl="0" algn="l">
              <a:buSzPct val="100000"/>
              <a:buAutoNum type="arabicPeriod" startAt="1"/>
              <a:defRPr sz="1800"/>
            </a:pPr>
            <a:r>
              <a:rPr sz="3600">
                <a:latin typeface="Bookman Old Style"/>
                <a:ea typeface="Bookman Old Style"/>
                <a:cs typeface="Bookman Old Style"/>
                <a:sym typeface="Bookman Old Style"/>
              </a:rPr>
              <a:t> Use several filters to achieve texture</a:t>
            </a:r>
          </a:p>
        </p:txBody>
      </p:sp>
      <p:sp>
        <p:nvSpPr>
          <p:cNvPr id="94" name="Shape 94"/>
          <p:cNvSpPr/>
          <p:nvPr>
            <p:ph type="sldNum" sz="quarter" idx="4294967295"/>
          </p:nvPr>
        </p:nvSpPr>
        <p:spPr>
          <a:xfrm>
            <a:off x="6324600" y="9258300"/>
            <a:ext cx="342900" cy="368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fld id="{86CB4B4D-7CA3-9044-876B-883B54F8677D}" type="slidenum"/>
          </a:p>
        </p:txBody>
      </p:sp>
      <p:pic>
        <p:nvPicPr>
          <p:cNvPr id="95" name="39035.png"/>
          <p:cNvPicPr/>
          <p:nvPr/>
        </p:nvPicPr>
        <p:blipFill>
          <a:blip r:embed="rId3">
            <a:extLst/>
          </a:blip>
          <a:stretch>
            <a:fillRect/>
          </a:stretch>
        </p:blipFill>
        <p:spPr>
          <a:xfrm>
            <a:off x="6089650" y="278662"/>
            <a:ext cx="5854700" cy="8509739"/>
          </a:xfrm>
          <a:prstGeom prst="rect">
            <a:avLst/>
          </a:prstGeom>
          <a:ln w="12700">
            <a:miter lim="400000"/>
          </a:ln>
        </p:spPr>
      </p:pic>
    </p:spTree>
  </p:cSld>
  <p:clrMapOvr>
    <a:masterClrMapping/>
  </p:clrMapOvr>
  <p:transition spd="med" advClick="1">
    <p:dissolve/>
  </p:transition>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