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6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32724-801F-A645-8190-A3B50DE78989}" type="datetimeFigureOut">
              <a:rPr lang="en-US" smtClean="0"/>
              <a:t>4/29/13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63793-1D10-BB41-84C8-1CF8580A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4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63793-1D10-BB41-84C8-1CF8580AEA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52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348" y="1371600"/>
            <a:ext cx="8147304" cy="1344168"/>
          </a:xfrm>
        </p:spPr>
        <p:txBody>
          <a:bodyPr vert="horz" lIns="91440" tIns="45720" rIns="91440" bIns="45720" rtlCol="0" anchor="b" anchorCtr="0"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algn="ctr" defTabSz="914400" rtl="0" eaLnBrk="1" latinLnBrk="0" hangingPunct="1">
              <a:lnSpc>
                <a:spcPts val="64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348" y="2715767"/>
            <a:ext cx="8147304" cy="667512"/>
          </a:xfrm>
        </p:spPr>
        <p:txBody>
          <a:bodyPr vert="horz" lIns="91440" tIns="45720" rIns="91440" bIns="45720" rtlCol="0"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None/>
              <a:defRPr sz="2200" b="0" kern="120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805045" y="430306"/>
            <a:ext cx="3840480" cy="5432612"/>
          </a:xfrm>
          <a:solidFill>
            <a:schemeClr val="bg1">
              <a:lumMod val="8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76200" dist="12700" dir="5400000" sx="100500" sy="100500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extrusionH="50800">
            <a:extrusionClr>
              <a:schemeClr val="tx1"/>
            </a:extrusionClr>
            <a:contourClr>
              <a:schemeClr val="tx1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spcBef>
                <a:spcPts val="2000"/>
              </a:spcBef>
              <a:buClr>
                <a:schemeClr val="accent2">
                  <a:lumMod val="50000"/>
                  <a:lumOff val="50000"/>
                </a:schemeClr>
              </a:buClr>
              <a:buSzPct val="75000"/>
              <a:buFont typeface="Wingdings 2" pitchFamily="18" charset="2"/>
              <a:buNone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7pPr marL="2743200" indent="-457200">
              <a:defRPr/>
            </a:lvl7pPr>
            <a:lvl8pPr marL="2743200" indent="-457200">
              <a:defRPr/>
            </a:lvl8pPr>
            <a:lvl9pPr marL="2743200" indent="-457200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1412" y="417513"/>
            <a:ext cx="1600200" cy="5708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1174" y="417513"/>
            <a:ext cx="6499225" cy="57086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475" y="4343398"/>
            <a:ext cx="8147049" cy="1346013"/>
          </a:xfrm>
        </p:spPr>
        <p:txBody>
          <a:bodyPr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>
              <a:lnSpc>
                <a:spcPts val="6400"/>
              </a:lnSpc>
              <a:defRPr sz="60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475" y="5688105"/>
            <a:ext cx="8147050" cy="66338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>
              <a:spcBef>
                <a:spcPts val="0"/>
              </a:spcBef>
              <a:buNone/>
              <a:defRPr b="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981200" y="685800"/>
            <a:ext cx="5181600" cy="3352800"/>
          </a:xfrm>
          <a:solidFill>
            <a:schemeClr val="tx1">
              <a:lumMod val="75000"/>
            </a:schemeClr>
          </a:solidFill>
          <a:ln w="127000" cap="sq">
            <a:solidFill>
              <a:schemeClr val="tx1"/>
            </a:solidFill>
            <a:miter lim="800000"/>
          </a:ln>
          <a:effectLst>
            <a:outerShdw blurRad="63500" sx="101000" sy="101000" algn="ctr" rotWithShape="0">
              <a:schemeClr val="bg2">
                <a:lumMod val="20000"/>
                <a:lumOff val="80000"/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9000000"/>
            </a:lightRig>
          </a:scene3d>
          <a:sp3d prstMaterial="matte">
            <a:bevelT w="12700" prst="relaxedInset"/>
            <a:bevelB w="38100" h="127000" prst="relaxedInset"/>
            <a:extrusionClr>
              <a:schemeClr val="tx1"/>
            </a:extrusionClr>
            <a:contourClr>
              <a:schemeClr val="tx1"/>
            </a:contourClr>
          </a:sp3d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1774826"/>
            <a:ext cx="8147050" cy="1873250"/>
          </a:xfrm>
        </p:spPr>
        <p:txBody>
          <a:bodyPr anchor="b" anchorCtr="0"/>
          <a:lstStyle>
            <a:lvl1pPr algn="ctr">
              <a:defRPr sz="60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3654519"/>
            <a:ext cx="8147050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475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5046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290763" indent="-461963"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475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5046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5046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02920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5045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2532" y="403412"/>
            <a:ext cx="3840480" cy="572275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761565"/>
            <a:ext cx="8147051" cy="436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49D725-AF79-4FB6-8D02-83EAC61E3211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76629CB-7937-4506-A327-ACF88B95BB0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3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et-world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3" y="638220"/>
            <a:ext cx="8089309" cy="62197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"/>
            <a:ext cx="82080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tx2">
                    <a:lumMod val="75000"/>
                  </a:schemeClr>
                </a:solidFill>
              </a:rPr>
              <a:t>Digital Divide</a:t>
            </a:r>
            <a:endParaRPr lang="en-US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28073" y="1375861"/>
            <a:ext cx="3115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       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Exploring Differences</a:t>
            </a:r>
            <a:endParaRPr lang="en-US" sz="2000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506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Connected </a:t>
            </a:r>
            <a:r>
              <a:rPr lang="en-US" dirty="0" err="1" smtClean="0"/>
              <a:t>Vs</a:t>
            </a:r>
            <a:r>
              <a:rPr lang="en-US" dirty="0" smtClean="0"/>
              <a:t> Disconnected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Safari</a:t>
            </a:r>
            <a:endParaRPr lang="en-US" dirty="0"/>
          </a:p>
        </p:txBody>
      </p:sp>
      <p:pic>
        <p:nvPicPr>
          <p:cNvPr id="7" name="Content Placeholder 6" descr="imgres.jpe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8" b="3328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Safari</a:t>
            </a:r>
            <a:endParaRPr lang="en-US" dirty="0"/>
          </a:p>
        </p:txBody>
      </p:sp>
      <p:pic>
        <p:nvPicPr>
          <p:cNvPr id="8" name="Content Placeholder 7" descr="african_safari3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8" r="107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8065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Younger Group-Interviews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Four people-19,20,21,21</a:t>
            </a:r>
          </a:p>
          <a:p>
            <a:r>
              <a:rPr lang="en-US" dirty="0" smtClean="0"/>
              <a:t>All had a Facebook</a:t>
            </a:r>
          </a:p>
          <a:p>
            <a:r>
              <a:rPr lang="en-US" dirty="0" smtClean="0"/>
              <a:t>15 total hours of the four spent on the Internet daily</a:t>
            </a:r>
          </a:p>
          <a:p>
            <a:r>
              <a:rPr lang="en-US" dirty="0" smtClean="0"/>
              <a:t>All found the Internet distracting</a:t>
            </a:r>
          </a:p>
          <a:p>
            <a:r>
              <a:rPr lang="en-US" dirty="0" smtClean="0"/>
              <a:t>Type Test Paragraph times added up-11min. 33sec.</a:t>
            </a:r>
          </a:p>
          <a:p>
            <a:r>
              <a:rPr lang="en-US" dirty="0" smtClean="0"/>
              <a:t>Points for cell-phone rating:19. mean: 4.75.</a:t>
            </a:r>
          </a:p>
          <a:p>
            <a:r>
              <a:rPr lang="en-US" dirty="0" smtClean="0"/>
              <a:t>All had more than 1 email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 descr="gen-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40" y="2438400"/>
            <a:ext cx="3840479" cy="331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9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Older Group-Interviews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Four people-52,54,55,61</a:t>
            </a:r>
          </a:p>
          <a:p>
            <a:r>
              <a:rPr lang="en-US" dirty="0" smtClean="0"/>
              <a:t>Half had a Facebook</a:t>
            </a:r>
          </a:p>
          <a:p>
            <a:r>
              <a:rPr lang="en-US" dirty="0" smtClean="0"/>
              <a:t>6hr 30min total of the four spent on the Internet daily</a:t>
            </a:r>
          </a:p>
          <a:p>
            <a:r>
              <a:rPr lang="en-US" dirty="0" smtClean="0"/>
              <a:t>Half found the Internet distracting</a:t>
            </a:r>
          </a:p>
          <a:p>
            <a:r>
              <a:rPr lang="en-US" dirty="0" smtClean="0"/>
              <a:t>Type Test Paragraph times-added up to- 15min. 25sec</a:t>
            </a:r>
          </a:p>
          <a:p>
            <a:r>
              <a:rPr lang="en-US" dirty="0" smtClean="0"/>
              <a:t>Points for cell-phone rating:11. mean: 2.75</a:t>
            </a:r>
          </a:p>
          <a:p>
            <a:r>
              <a:rPr lang="en-US" dirty="0" smtClean="0"/>
              <a:t>Three had only 1 email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imgr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50" y="2411506"/>
            <a:ext cx="4475339" cy="285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33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9628" y="1497670"/>
            <a:ext cx="66915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There’s a main divide of age, skill, and economics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2919256" y="3867400"/>
            <a:ext cx="4473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But there’s always something to learn on each side of the divide.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4535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addle">
  <a:themeElements>
    <a:clrScheme name="Saddle">
      <a:dk1>
        <a:srgbClr val="302C24"/>
      </a:dk1>
      <a:lt1>
        <a:sysClr val="window" lastClr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Saddle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Saddle">
      <a:fillStyleLst>
        <a:solidFill>
          <a:schemeClr val="phClr"/>
        </a:solidFill>
        <a:gradFill rotWithShape="1">
          <a:gsLst>
            <a:gs pos="0">
              <a:schemeClr val="phClr"/>
            </a:gs>
            <a:gs pos="30000">
              <a:schemeClr val="phClr">
                <a:tint val="80000"/>
              </a:schemeClr>
            </a:gs>
            <a:gs pos="100000">
              <a:schemeClr val="phClr">
                <a:tint val="100000"/>
              </a:schemeClr>
            </a:gs>
          </a:gsLst>
          <a:path path="rect">
            <a:fillToRect l="50000" r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30000"/>
                <a:satMod val="120000"/>
              </a:schemeClr>
            </a:duotone>
          </a:blip>
          <a:stretch/>
        </a:blip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50800" cap="flat" cmpd="dbl" algn="ctr">
          <a:solidFill>
            <a:schemeClr val="phClr"/>
          </a:solidFill>
          <a:prstDash val="solid"/>
        </a:ln>
        <a:ln w="7620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FFFFFF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sunrise" dir="tl">
              <a:rot lat="0" lon="0" rev="1200000"/>
            </a:lightRig>
          </a:scene3d>
          <a:sp3d prstMaterial="softEdge">
            <a:bevelT w="0" h="0"/>
          </a:sp3d>
        </a:effectStyle>
        <a:effectStyle>
          <a:effectLst>
            <a:innerShdw blurRad="76200" dist="38100" dir="13500000">
              <a:srgbClr val="FFFFFF">
                <a:alpha val="75000"/>
              </a:srgbClr>
            </a:innerShdw>
          </a:effectLst>
          <a:scene3d>
            <a:camera prst="perspectiveFront" fov="2400000"/>
            <a:lightRig rig="twoPt" dir="tl"/>
          </a:scene3d>
          <a:sp3d>
            <a:bevelT w="25400" h="12700" prst="angle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250000"/>
              </a:schemeClr>
              <a:schemeClr val="phClr">
                <a:tint val="50000"/>
                <a:satMod val="20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shade val="90000"/>
                <a:hueMod val="90000"/>
                <a:satMod val="150000"/>
                <a:lumMod val="90000"/>
              </a:schemeClr>
              <a:schemeClr val="phClr">
                <a:tint val="70000"/>
                <a:shade val="80000"/>
                <a:satMod val="3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Saddle.thmx</Template>
  <TotalTime>42</TotalTime>
  <Words>150</Words>
  <Application>Microsoft Macintosh PowerPoint</Application>
  <PresentationFormat>On-screen Show (4:3)</PresentationFormat>
  <Paragraphs>24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Saddle</vt:lpstr>
      <vt:lpstr>PowerPoint Presentation</vt:lpstr>
      <vt:lpstr>Connected Vs Disconnected</vt:lpstr>
      <vt:lpstr>Younger Group-Interviews</vt:lpstr>
      <vt:lpstr>Older Group-Interviews</vt:lpstr>
      <vt:lpstr>PowerPoint Presentation</vt:lpstr>
    </vt:vector>
  </TitlesOfParts>
  <Company>Clark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Gullans</dc:creator>
  <cp:lastModifiedBy>Katie Gullans</cp:lastModifiedBy>
  <cp:revision>4</cp:revision>
  <dcterms:created xsi:type="dcterms:W3CDTF">2013-04-30T04:20:06Z</dcterms:created>
  <dcterms:modified xsi:type="dcterms:W3CDTF">2013-04-30T05:02:15Z</dcterms:modified>
</cp:coreProperties>
</file>