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87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3"/>
  <c:chart>
    <c:title>
      <c:tx>
        <c:rich>
          <a:bodyPr/>
          <a:lstStyle/>
          <a:p>
            <a:pPr>
              <a:defRPr/>
            </a:pPr>
            <a:r>
              <a:rPr lang="en-US"/>
              <a:t>Regular internet usage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less than $30K</c:v>
                </c:pt>
                <c:pt idx="1">
                  <c:v>$30-$50K</c:v>
                </c:pt>
                <c:pt idx="2">
                  <c:v>$50-75K</c:v>
                </c:pt>
                <c:pt idx="3">
                  <c:v>More than $75K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0.65</c:v>
                </c:pt>
                <c:pt idx="1">
                  <c:v>0.85</c:v>
                </c:pt>
                <c:pt idx="2" formatCode="General">
                  <c:v>0.94</c:v>
                </c:pt>
                <c:pt idx="3" formatCode="General">
                  <c:v>0.98</c:v>
                </c:pt>
              </c:numCache>
            </c:numRef>
          </c:val>
        </c:ser>
        <c:axId val="469040328"/>
        <c:axId val="468132248"/>
      </c:barChart>
      <c:catAx>
        <c:axId val="469040328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>
                <a:latin typeface="Arial Rounded MT Bold" pitchFamily="34" charset="0"/>
              </a:defRPr>
            </a:pPr>
            <a:endParaRPr lang="en-US"/>
          </a:p>
        </c:txPr>
        <c:crossAx val="468132248"/>
        <c:crosses val="autoZero"/>
        <c:auto val="1"/>
        <c:lblAlgn val="ctr"/>
        <c:lblOffset val="100"/>
      </c:catAx>
      <c:valAx>
        <c:axId val="468132248"/>
        <c:scaling>
          <c:orientation val="minMax"/>
          <c:max val="1.0"/>
        </c:scaling>
        <c:axPos val="b"/>
        <c:majorGridlines/>
        <c:numFmt formatCode="0%" sourceLinked="0"/>
        <c:tickLblPos val="nextTo"/>
        <c:crossAx val="469040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3"/>
  <c:chart>
    <c:view3D>
      <c:rAngAx val="1"/>
    </c:view3D>
    <c:plotArea>
      <c:layout>
        <c:manualLayout>
          <c:layoutTarget val="inner"/>
          <c:xMode val="edge"/>
          <c:yMode val="edge"/>
          <c:x val="0.265201953922426"/>
          <c:y val="0.0448965225743118"/>
          <c:w val="0.678436132983377"/>
          <c:h val="0.857168297663945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Less than $30K</c:v>
                </c:pt>
                <c:pt idx="1">
                  <c:v>$30-$50K</c:v>
                </c:pt>
                <c:pt idx="2">
                  <c:v>$50-$75K</c:v>
                </c:pt>
                <c:pt idx="3">
                  <c:v>More than $75K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0.45</c:v>
                </c:pt>
                <c:pt idx="1">
                  <c:v>0.64</c:v>
                </c:pt>
                <c:pt idx="2">
                  <c:v>0.82</c:v>
                </c:pt>
                <c:pt idx="3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Less than $30K</c:v>
                </c:pt>
                <c:pt idx="1">
                  <c:v>$30-$50K</c:v>
                </c:pt>
                <c:pt idx="2">
                  <c:v>$50-$75K</c:v>
                </c:pt>
                <c:pt idx="3">
                  <c:v>More than $75K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Less than $30K</c:v>
                </c:pt>
                <c:pt idx="1">
                  <c:v>$30-$50K</c:v>
                </c:pt>
                <c:pt idx="2">
                  <c:v>$50-$75K</c:v>
                </c:pt>
                <c:pt idx="3">
                  <c:v>More than $75K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hape val="box"/>
        <c:axId val="555804616"/>
        <c:axId val="533154408"/>
        <c:axId val="0"/>
      </c:bar3DChart>
      <c:catAx>
        <c:axId val="555804616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>
                <a:latin typeface="Arial Rounded MT Bold" pitchFamily="34" charset="0"/>
              </a:defRPr>
            </a:pPr>
            <a:endParaRPr lang="en-US"/>
          </a:p>
        </c:txPr>
        <c:crossAx val="533154408"/>
        <c:crosses val="autoZero"/>
        <c:auto val="1"/>
        <c:lblAlgn val="ctr"/>
        <c:lblOffset val="100"/>
      </c:catAx>
      <c:valAx>
        <c:axId val="533154408"/>
        <c:scaling>
          <c:orientation val="minMax"/>
        </c:scaling>
        <c:axPos val="b"/>
        <c:majorGridlines/>
        <c:numFmt formatCode="0%" sourceLinked="0"/>
        <c:tickLblPos val="nextTo"/>
        <c:crossAx val="555804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3"/>
  <c:chart>
    <c:view3D>
      <c:rAngAx val="1"/>
    </c:view3D>
    <c:plotArea>
      <c:layout>
        <c:manualLayout>
          <c:layoutTarget val="inner"/>
          <c:xMode val="edge"/>
          <c:yMode val="edge"/>
          <c:x val="0.207701832409838"/>
          <c:y val="0.0"/>
          <c:w val="0.765087489063867"/>
          <c:h val="0.904182145385567"/>
        </c:manualLayout>
      </c:layout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Less than $30K</c:v>
                </c:pt>
                <c:pt idx="1">
                  <c:v>$30K-$50K</c:v>
                </c:pt>
                <c:pt idx="2">
                  <c:v>$50K-$75K</c:v>
                </c:pt>
                <c:pt idx="3">
                  <c:v>More than $75K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0.34</c:v>
                </c:pt>
                <c:pt idx="1">
                  <c:v>0.46</c:v>
                </c:pt>
                <c:pt idx="2">
                  <c:v>0.49</c:v>
                </c:pt>
                <c:pt idx="3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Less than $30K</c:v>
                </c:pt>
                <c:pt idx="1">
                  <c:v>$30K-$50K</c:v>
                </c:pt>
                <c:pt idx="2">
                  <c:v>$50K-$75K</c:v>
                </c:pt>
                <c:pt idx="3">
                  <c:v>More than $75K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Less than $30K</c:v>
                </c:pt>
                <c:pt idx="1">
                  <c:v>$30K-$50K</c:v>
                </c:pt>
                <c:pt idx="2">
                  <c:v>$50K-$75K</c:v>
                </c:pt>
                <c:pt idx="3">
                  <c:v>More than $75K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hape val="cylinder"/>
        <c:axId val="468204648"/>
        <c:axId val="447018024"/>
        <c:axId val="0"/>
      </c:bar3DChart>
      <c:catAx>
        <c:axId val="468204648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>
                <a:latin typeface="Arial Rounded MT Bold" pitchFamily="34" charset="0"/>
              </a:defRPr>
            </a:pPr>
            <a:endParaRPr lang="en-US"/>
          </a:p>
        </c:txPr>
        <c:crossAx val="447018024"/>
        <c:crosses val="autoZero"/>
        <c:auto val="1"/>
        <c:lblAlgn val="ctr"/>
        <c:lblOffset val="100"/>
      </c:catAx>
      <c:valAx>
        <c:axId val="447018024"/>
        <c:scaling>
          <c:orientation val="minMax"/>
          <c:max val="1.0"/>
        </c:scaling>
        <c:axPos val="b"/>
        <c:majorGridlines/>
        <c:numFmt formatCode="0%" sourceLinked="0"/>
        <c:tickLblPos val="nextTo"/>
        <c:crossAx val="4682046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C5E4570-E4B6-9D45-A0A5-0C9227D7915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74A8EDAF-22E0-004F-BAAD-188BC689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5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Bridging the Digital Divide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Discovering the root of the problem</a:t>
            </a:r>
          </a:p>
          <a:p>
            <a:r>
              <a:rPr lang="en-US" dirty="0" smtClean="0"/>
              <a:t>By Colleen Burke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speed internet cost per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Hong Kong $25 per month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Seoul $30 per month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Time Warner plan $75 per month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AT&amp;T Plan $70 per month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335" y="3832865"/>
            <a:ext cx="1800665" cy="30251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electricity internet is a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982" y="1408176"/>
            <a:ext cx="8229600" cy="47374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 Rounded MT Bold" pitchFamily="34" charset="0"/>
              </a:rPr>
              <a:t>In 1930 90% of people living in the city had electricity but only 10% of rural people did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 Rounded MT Bold" pitchFamily="34" charset="0"/>
              </a:rPr>
              <a:t>Electric </a:t>
            </a:r>
            <a:r>
              <a:rPr lang="en-US" sz="2800" dirty="0">
                <a:latin typeface="Arial Rounded MT Bold" pitchFamily="34" charset="0"/>
              </a:rPr>
              <a:t>c</a:t>
            </a:r>
            <a:r>
              <a:rPr lang="en-US" sz="2800" dirty="0" smtClean="0">
                <a:latin typeface="Arial Rounded MT Bold" pitchFamily="34" charset="0"/>
              </a:rPr>
              <a:t>ompanies saw it as too expensive to provide coverage to the countryside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 Rounded MT Bold" pitchFamily="34" charset="0"/>
              </a:rPr>
              <a:t>FDR saw it as a right passed the Rural Electrification Act in 1936</a:t>
            </a:r>
            <a:endParaRPr lang="en-US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Can We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Treat internet access as a utility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Write your congressmen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Allow cities and towns to act as their own municipality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Rounded MT Bold" pitchFamily="34" charset="0"/>
              </a:rPr>
              <a:t>Encourage competition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is being left behind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Older people (Baby boomers and up)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Lower Economic classes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Rural populations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Immigrants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Biggest Factor: Cost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039" y="1673092"/>
            <a:ext cx="6555545" cy="47527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Internet use and income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408176"/>
          <a:ext cx="9144000" cy="5449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Broadband at home and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08176"/>
          <a:ext cx="9144000" cy="5449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Smartphones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08177"/>
          <a:ext cx="9144000" cy="5449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US Rankings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US ranks 15 in broadband access 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South Korea ranks # 11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19 million Americans have no access to high speed internet at all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Lack of Competition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Arial Rounded MT Bold" pitchFamily="34" charset="0"/>
              </a:rPr>
              <a:t>The Internet is split between wired cable companies and wireless telecommunication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208" y="4697857"/>
            <a:ext cx="1440488" cy="1913264"/>
          </a:xfrm>
          <a:prstGeom prst="rect">
            <a:avLst/>
          </a:prstGeom>
        </p:spPr>
      </p:pic>
      <p:pic>
        <p:nvPicPr>
          <p:cNvPr id="8" name="Picture 7" descr="verizon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208" y="2978375"/>
            <a:ext cx="1796771" cy="1333204"/>
          </a:xfrm>
          <a:prstGeom prst="rect">
            <a:avLst/>
          </a:prstGeom>
        </p:spPr>
      </p:pic>
      <p:pic>
        <p:nvPicPr>
          <p:cNvPr id="9" name="Picture 8" descr="images-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052" y="3375805"/>
            <a:ext cx="3619967" cy="935774"/>
          </a:xfrm>
          <a:prstGeom prst="rect">
            <a:avLst/>
          </a:prstGeom>
        </p:spPr>
      </p:pic>
      <p:pic>
        <p:nvPicPr>
          <p:cNvPr id="10" name="Picture 9" descr="DownloadedFile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556" y="4697857"/>
            <a:ext cx="1574462" cy="1377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Location of Internet Providers</a:t>
            </a:r>
            <a:endParaRPr lang="en-US" dirty="0"/>
          </a:p>
        </p:txBody>
      </p:sp>
      <p:pic>
        <p:nvPicPr>
          <p:cNvPr id="4" name="Content Placeholder 3" descr="cableco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855" r="-7855"/>
          <a:stretch>
            <a:fillRect/>
          </a:stretch>
        </p:blipFill>
        <p:spPr>
          <a:xfrm>
            <a:off x="360701" y="1913206"/>
            <a:ext cx="8326099" cy="45790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761</TotalTime>
  <Words>204</Words>
  <Application>Microsoft Macintosh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Bridging the Digital Divide</vt:lpstr>
      <vt:lpstr>Who is being left behind</vt:lpstr>
      <vt:lpstr>Biggest Factor: Cost</vt:lpstr>
      <vt:lpstr>Internet use and income</vt:lpstr>
      <vt:lpstr>Broadband at home and income</vt:lpstr>
      <vt:lpstr>Smartphones</vt:lpstr>
      <vt:lpstr>The US Rankings</vt:lpstr>
      <vt:lpstr>Lack of Competition</vt:lpstr>
      <vt:lpstr>Location of Internet Providers</vt:lpstr>
      <vt:lpstr>High speed internet cost per month</vt:lpstr>
      <vt:lpstr>Like electricity internet is a right</vt:lpstr>
      <vt:lpstr>What Can We Do?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Digital Divide</dc:title>
  <dc:creator>Colleen Burke</dc:creator>
  <cp:lastModifiedBy>Colleen Burke</cp:lastModifiedBy>
  <cp:revision>7</cp:revision>
  <dcterms:created xsi:type="dcterms:W3CDTF">2013-04-30T17:02:15Z</dcterms:created>
  <dcterms:modified xsi:type="dcterms:W3CDTF">2013-04-30T17:03:15Z</dcterms:modified>
</cp:coreProperties>
</file>