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79" r:id="rId2"/>
    <p:sldId id="263" r:id="rId3"/>
    <p:sldId id="262" r:id="rId4"/>
    <p:sldId id="259" r:id="rId5"/>
    <p:sldId id="272" r:id="rId6"/>
    <p:sldId id="257" r:id="rId7"/>
    <p:sldId id="273" r:id="rId8"/>
    <p:sldId id="267" r:id="rId9"/>
    <p:sldId id="269" r:id="rId10"/>
    <p:sldId id="271" r:id="rId11"/>
    <p:sldId id="270" r:id="rId12"/>
    <p:sldId id="274" r:id="rId13"/>
    <p:sldId id="275" r:id="rId14"/>
    <p:sldId id="276" r:id="rId15"/>
    <p:sldId id="266" r:id="rId16"/>
    <p:sldId id="264" r:id="rId17"/>
    <p:sldId id="265" r:id="rId18"/>
    <p:sldId id="27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323"/>
    <p:restoredTop sz="94830"/>
  </p:normalViewPr>
  <p:slideViewPr>
    <p:cSldViewPr snapToGrid="0" snapToObjects="1">
      <p:cViewPr varScale="1">
        <p:scale>
          <a:sx n="121" d="100"/>
          <a:sy n="121" d="100"/>
        </p:scale>
        <p:origin x="248" y="17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08D8EB-5923-8942-A1C5-B453897674BE}" type="datetimeFigureOut">
              <a:rPr lang="en-US" smtClean="0"/>
              <a:t>5/4/20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6C33A9-540D-9B49-A33A-39A42575FCDE}" type="slidenum">
              <a:rPr lang="en-US" smtClean="0"/>
              <a:t>‹#›</a:t>
            </a:fld>
            <a:endParaRPr lang="en-US"/>
          </a:p>
        </p:txBody>
      </p:sp>
    </p:spTree>
    <p:extLst>
      <p:ext uri="{BB962C8B-B14F-4D97-AF65-F5344CB8AC3E}">
        <p14:creationId xmlns:p14="http://schemas.microsoft.com/office/powerpoint/2010/main" val="168221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6C33A9-540D-9B49-A33A-39A42575FCDE}" type="slidenum">
              <a:rPr lang="en-US" smtClean="0"/>
              <a:t>1</a:t>
            </a:fld>
            <a:endParaRPr lang="en-US"/>
          </a:p>
        </p:txBody>
      </p:sp>
    </p:spTree>
    <p:extLst>
      <p:ext uri="{BB962C8B-B14F-4D97-AF65-F5344CB8AC3E}">
        <p14:creationId xmlns:p14="http://schemas.microsoft.com/office/powerpoint/2010/main" val="3383823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6C33A9-540D-9B49-A33A-39A42575FCDE}" type="slidenum">
              <a:rPr lang="en-US" smtClean="0"/>
              <a:t>9</a:t>
            </a:fld>
            <a:endParaRPr lang="en-US"/>
          </a:p>
        </p:txBody>
      </p:sp>
    </p:spTree>
    <p:extLst>
      <p:ext uri="{BB962C8B-B14F-4D97-AF65-F5344CB8AC3E}">
        <p14:creationId xmlns:p14="http://schemas.microsoft.com/office/powerpoint/2010/main" val="4084715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6C33A9-540D-9B49-A33A-39A42575FCDE}" type="slidenum">
              <a:rPr lang="en-US" smtClean="0"/>
              <a:t>15</a:t>
            </a:fld>
            <a:endParaRPr lang="en-US"/>
          </a:p>
        </p:txBody>
      </p:sp>
    </p:spTree>
    <p:extLst>
      <p:ext uri="{BB962C8B-B14F-4D97-AF65-F5344CB8AC3E}">
        <p14:creationId xmlns:p14="http://schemas.microsoft.com/office/powerpoint/2010/main" val="1995423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7BCC7A6-DBA2-0541-819F-B2DD488E3146}" type="datetimeFigureOut">
              <a:rPr lang="en-US" smtClean="0"/>
              <a:t>5/4/20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444EAB-6594-3C45-B92C-22D45DC5D705}" type="slidenum">
              <a:rPr lang="en-US" smtClean="0"/>
              <a:t>‹#›</a:t>
            </a:fld>
            <a:endParaRPr lang="en-US"/>
          </a:p>
        </p:txBody>
      </p:sp>
    </p:spTree>
    <p:extLst>
      <p:ext uri="{BB962C8B-B14F-4D97-AF65-F5344CB8AC3E}">
        <p14:creationId xmlns:p14="http://schemas.microsoft.com/office/powerpoint/2010/main" val="1549737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BCC7A6-DBA2-0541-819F-B2DD488E3146}" type="datetimeFigureOut">
              <a:rPr lang="en-US" smtClean="0"/>
              <a:t>5/4/20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444EAB-6594-3C45-B92C-22D45DC5D705}" type="slidenum">
              <a:rPr lang="en-US" smtClean="0"/>
              <a:t>‹#›</a:t>
            </a:fld>
            <a:endParaRPr lang="en-US"/>
          </a:p>
        </p:txBody>
      </p:sp>
    </p:spTree>
    <p:extLst>
      <p:ext uri="{BB962C8B-B14F-4D97-AF65-F5344CB8AC3E}">
        <p14:creationId xmlns:p14="http://schemas.microsoft.com/office/powerpoint/2010/main" val="2045846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BCC7A6-DBA2-0541-819F-B2DD488E3146}" type="datetimeFigureOut">
              <a:rPr lang="en-US" smtClean="0"/>
              <a:t>5/4/20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444EAB-6594-3C45-B92C-22D45DC5D705}" type="slidenum">
              <a:rPr lang="en-US" smtClean="0"/>
              <a:t>‹#›</a:t>
            </a:fld>
            <a:endParaRPr lang="en-US"/>
          </a:p>
        </p:txBody>
      </p:sp>
    </p:spTree>
    <p:extLst>
      <p:ext uri="{BB962C8B-B14F-4D97-AF65-F5344CB8AC3E}">
        <p14:creationId xmlns:p14="http://schemas.microsoft.com/office/powerpoint/2010/main" val="1188882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BCC7A6-DBA2-0541-819F-B2DD488E3146}" type="datetimeFigureOut">
              <a:rPr lang="en-US" smtClean="0"/>
              <a:t>5/4/20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444EAB-6594-3C45-B92C-22D45DC5D705}" type="slidenum">
              <a:rPr lang="en-US" smtClean="0"/>
              <a:t>‹#›</a:t>
            </a:fld>
            <a:endParaRPr lang="en-US"/>
          </a:p>
        </p:txBody>
      </p:sp>
    </p:spTree>
    <p:extLst>
      <p:ext uri="{BB962C8B-B14F-4D97-AF65-F5344CB8AC3E}">
        <p14:creationId xmlns:p14="http://schemas.microsoft.com/office/powerpoint/2010/main" val="1758105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BCC7A6-DBA2-0541-819F-B2DD488E3146}" type="datetimeFigureOut">
              <a:rPr lang="en-US" smtClean="0"/>
              <a:t>5/4/20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444EAB-6594-3C45-B92C-22D45DC5D705}" type="slidenum">
              <a:rPr lang="en-US" smtClean="0"/>
              <a:t>‹#›</a:t>
            </a:fld>
            <a:endParaRPr lang="en-US"/>
          </a:p>
        </p:txBody>
      </p:sp>
    </p:spTree>
    <p:extLst>
      <p:ext uri="{BB962C8B-B14F-4D97-AF65-F5344CB8AC3E}">
        <p14:creationId xmlns:p14="http://schemas.microsoft.com/office/powerpoint/2010/main" val="1245857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BCC7A6-DBA2-0541-819F-B2DD488E3146}" type="datetimeFigureOut">
              <a:rPr lang="en-US" smtClean="0"/>
              <a:t>5/4/20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444EAB-6594-3C45-B92C-22D45DC5D705}" type="slidenum">
              <a:rPr lang="en-US" smtClean="0"/>
              <a:t>‹#›</a:t>
            </a:fld>
            <a:endParaRPr lang="en-US"/>
          </a:p>
        </p:txBody>
      </p:sp>
    </p:spTree>
    <p:extLst>
      <p:ext uri="{BB962C8B-B14F-4D97-AF65-F5344CB8AC3E}">
        <p14:creationId xmlns:p14="http://schemas.microsoft.com/office/powerpoint/2010/main" val="1166805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BCC7A6-DBA2-0541-819F-B2DD488E3146}" type="datetimeFigureOut">
              <a:rPr lang="en-US" smtClean="0"/>
              <a:t>5/4/20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444EAB-6594-3C45-B92C-22D45DC5D705}" type="slidenum">
              <a:rPr lang="en-US" smtClean="0"/>
              <a:t>‹#›</a:t>
            </a:fld>
            <a:endParaRPr lang="en-US"/>
          </a:p>
        </p:txBody>
      </p:sp>
    </p:spTree>
    <p:extLst>
      <p:ext uri="{BB962C8B-B14F-4D97-AF65-F5344CB8AC3E}">
        <p14:creationId xmlns:p14="http://schemas.microsoft.com/office/powerpoint/2010/main" val="1829933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7BCC7A6-DBA2-0541-819F-B2DD488E3146}" type="datetimeFigureOut">
              <a:rPr lang="en-US" smtClean="0"/>
              <a:t>5/4/20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444EAB-6594-3C45-B92C-22D45DC5D705}" type="slidenum">
              <a:rPr lang="en-US" smtClean="0"/>
              <a:t>‹#›</a:t>
            </a:fld>
            <a:endParaRPr lang="en-US"/>
          </a:p>
        </p:txBody>
      </p:sp>
    </p:spTree>
    <p:extLst>
      <p:ext uri="{BB962C8B-B14F-4D97-AF65-F5344CB8AC3E}">
        <p14:creationId xmlns:p14="http://schemas.microsoft.com/office/powerpoint/2010/main" val="1577748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BCC7A6-DBA2-0541-819F-B2DD488E3146}" type="datetimeFigureOut">
              <a:rPr lang="en-US" smtClean="0"/>
              <a:t>5/4/20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444EAB-6594-3C45-B92C-22D45DC5D705}" type="slidenum">
              <a:rPr lang="en-US" smtClean="0"/>
              <a:t>‹#›</a:t>
            </a:fld>
            <a:endParaRPr lang="en-US"/>
          </a:p>
        </p:txBody>
      </p:sp>
    </p:spTree>
    <p:extLst>
      <p:ext uri="{BB962C8B-B14F-4D97-AF65-F5344CB8AC3E}">
        <p14:creationId xmlns:p14="http://schemas.microsoft.com/office/powerpoint/2010/main" val="90647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7BCC7A6-DBA2-0541-819F-B2DD488E3146}" type="datetimeFigureOut">
              <a:rPr lang="en-US" smtClean="0"/>
              <a:t>5/4/20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444EAB-6594-3C45-B92C-22D45DC5D705}" type="slidenum">
              <a:rPr lang="en-US" smtClean="0"/>
              <a:t>‹#›</a:t>
            </a:fld>
            <a:endParaRPr lang="en-US"/>
          </a:p>
        </p:txBody>
      </p:sp>
    </p:spTree>
    <p:extLst>
      <p:ext uri="{BB962C8B-B14F-4D97-AF65-F5344CB8AC3E}">
        <p14:creationId xmlns:p14="http://schemas.microsoft.com/office/powerpoint/2010/main" val="938408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7BCC7A6-DBA2-0541-819F-B2DD488E3146}" type="datetimeFigureOut">
              <a:rPr lang="en-US" smtClean="0"/>
              <a:t>5/4/20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444EAB-6594-3C45-B92C-22D45DC5D705}" type="slidenum">
              <a:rPr lang="en-US" smtClean="0"/>
              <a:t>‹#›</a:t>
            </a:fld>
            <a:endParaRPr lang="en-US"/>
          </a:p>
        </p:txBody>
      </p:sp>
    </p:spTree>
    <p:extLst>
      <p:ext uri="{BB962C8B-B14F-4D97-AF65-F5344CB8AC3E}">
        <p14:creationId xmlns:p14="http://schemas.microsoft.com/office/powerpoint/2010/main" val="705940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BCC7A6-DBA2-0541-819F-B2DD488E3146}" type="datetimeFigureOut">
              <a:rPr lang="en-US" smtClean="0"/>
              <a:t>5/4/20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444EAB-6594-3C45-B92C-22D45DC5D705}" type="slidenum">
              <a:rPr lang="en-US" smtClean="0"/>
              <a:t>‹#›</a:t>
            </a:fld>
            <a:endParaRPr lang="en-US"/>
          </a:p>
        </p:txBody>
      </p:sp>
    </p:spTree>
    <p:extLst>
      <p:ext uri="{BB962C8B-B14F-4D97-AF65-F5344CB8AC3E}">
        <p14:creationId xmlns:p14="http://schemas.microsoft.com/office/powerpoint/2010/main" val="12208370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21" descr="A picture containing object, orange, hydrant, red&#10;&#10;Description automatically generated">
            <a:extLst>
              <a:ext uri="{FF2B5EF4-FFF2-40B4-BE49-F238E27FC236}">
                <a16:creationId xmlns:a16="http://schemas.microsoft.com/office/drawing/2014/main" id="{5DB0DDBA-A770-3844-B89B-0D779381B7BC}"/>
              </a:ext>
            </a:extLst>
          </p:cNvPr>
          <p:cNvPicPr>
            <a:picLocks noChangeAspect="1"/>
          </p:cNvPicPr>
          <p:nvPr/>
        </p:nvPicPr>
        <p:blipFill rotWithShape="1">
          <a:blip r:embed="rId5">
            <a:alphaModFix amt="35000"/>
          </a:blip>
          <a:srcRect t="22768" b="20430"/>
          <a:stretch/>
        </p:blipFill>
        <p:spPr>
          <a:xfrm>
            <a:off x="0" y="2042"/>
            <a:ext cx="12192000" cy="6855958"/>
          </a:xfrm>
          <a:prstGeom prst="rect">
            <a:avLst/>
          </a:prstGeom>
          <a:solidFill>
            <a:schemeClr val="bg1">
              <a:lumMod val="85000"/>
              <a:lumOff val="15000"/>
            </a:schemeClr>
          </a:solidFill>
        </p:spPr>
      </p:pic>
      <p:sp>
        <p:nvSpPr>
          <p:cNvPr id="10" name="TextBox 9">
            <a:extLst>
              <a:ext uri="{FF2B5EF4-FFF2-40B4-BE49-F238E27FC236}">
                <a16:creationId xmlns:a16="http://schemas.microsoft.com/office/drawing/2014/main" id="{C7F4A083-E389-C44E-AA5B-CE9C1E51139B}"/>
              </a:ext>
            </a:extLst>
          </p:cNvPr>
          <p:cNvSpPr txBox="1"/>
          <p:nvPr/>
        </p:nvSpPr>
        <p:spPr>
          <a:xfrm>
            <a:off x="1803662" y="4451637"/>
            <a:ext cx="8584676" cy="1044301"/>
          </a:xfrm>
          <a:prstGeom prst="rect">
            <a:avLst/>
          </a:prstGeom>
        </p:spPr>
        <p:txBody>
          <a:bodyPr vert="horz" lIns="91440" tIns="45720" rIns="91440" bIns="45720" rtlCol="0" anchor="t">
            <a:noAutofit/>
          </a:bodyPr>
          <a:lstStyle/>
          <a:p>
            <a:pPr algn="ctr">
              <a:lnSpc>
                <a:spcPct val="90000"/>
              </a:lnSpc>
              <a:spcBef>
                <a:spcPct val="0"/>
              </a:spcBef>
              <a:spcAft>
                <a:spcPts val="600"/>
              </a:spcAft>
            </a:pPr>
            <a:r>
              <a:rPr lang="en-US" sz="5400" kern="1200" spc="300" dirty="0">
                <a:solidFill>
                  <a:schemeClr val="tx1"/>
                </a:solidFill>
                <a:latin typeface="+mj-lt"/>
                <a:ea typeface="+mj-ea"/>
                <a:cs typeface="+mj-cs"/>
              </a:rPr>
              <a:t>LIL Shuriken</a:t>
            </a:r>
          </a:p>
          <a:p>
            <a:pPr algn="ctr">
              <a:lnSpc>
                <a:spcPct val="90000"/>
              </a:lnSpc>
              <a:spcBef>
                <a:spcPct val="0"/>
              </a:spcBef>
              <a:spcAft>
                <a:spcPts val="600"/>
              </a:spcAft>
            </a:pPr>
            <a:r>
              <a:rPr lang="en-US" sz="2800" kern="1200" dirty="0">
                <a:solidFill>
                  <a:schemeClr val="tx1"/>
                </a:solidFill>
                <a:latin typeface="+mj-lt"/>
                <a:ea typeface="+mj-ea"/>
                <a:cs typeface="+mj-cs"/>
              </a:rPr>
              <a:t>A Game Idea</a:t>
            </a:r>
          </a:p>
          <a:p>
            <a:pPr algn="ctr">
              <a:lnSpc>
                <a:spcPct val="90000"/>
              </a:lnSpc>
              <a:spcBef>
                <a:spcPct val="0"/>
              </a:spcBef>
              <a:spcAft>
                <a:spcPts val="600"/>
              </a:spcAft>
            </a:pPr>
            <a:r>
              <a:rPr lang="en-US" sz="2000" kern="1200" dirty="0">
                <a:solidFill>
                  <a:schemeClr val="tx1"/>
                </a:solidFill>
                <a:latin typeface="+mj-lt"/>
                <a:ea typeface="+mj-ea"/>
                <a:cs typeface="+mj-cs"/>
              </a:rPr>
              <a:t>By</a:t>
            </a:r>
            <a:r>
              <a:rPr lang="en-US" sz="2800" kern="1200" dirty="0">
                <a:solidFill>
                  <a:schemeClr val="tx1"/>
                </a:solidFill>
                <a:latin typeface="+mj-lt"/>
                <a:ea typeface="+mj-ea"/>
                <a:cs typeface="+mj-cs"/>
              </a:rPr>
              <a:t> </a:t>
            </a:r>
          </a:p>
          <a:p>
            <a:pPr algn="ctr">
              <a:lnSpc>
                <a:spcPct val="90000"/>
              </a:lnSpc>
              <a:spcBef>
                <a:spcPct val="0"/>
              </a:spcBef>
              <a:spcAft>
                <a:spcPts val="600"/>
              </a:spcAft>
            </a:pPr>
            <a:r>
              <a:rPr lang="en-US" sz="2800" kern="1200" dirty="0">
                <a:solidFill>
                  <a:schemeClr val="tx1"/>
                </a:solidFill>
                <a:latin typeface="+mj-lt"/>
                <a:ea typeface="+mj-ea"/>
                <a:cs typeface="+mj-cs"/>
              </a:rPr>
              <a:t>Joshua Jackson </a:t>
            </a:r>
          </a:p>
        </p:txBody>
      </p:sp>
      <p:sp>
        <p:nvSpPr>
          <p:cNvPr id="38" name="Oval 37">
            <a:extLst>
              <a:ext uri="{FF2B5EF4-FFF2-40B4-BE49-F238E27FC236}">
                <a16:creationId xmlns:a16="http://schemas.microsoft.com/office/drawing/2014/main" id="{0C45045A-6083-4B3E-956A-675823375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744" y="832894"/>
            <a:ext cx="3300984" cy="33009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A picture containing food&#10;&#10;Description automatically generated">
            <a:extLst>
              <a:ext uri="{FF2B5EF4-FFF2-40B4-BE49-F238E27FC236}">
                <a16:creationId xmlns:a16="http://schemas.microsoft.com/office/drawing/2014/main" id="{FA84D708-91D7-3A44-88D7-EF37AE5A1A24}"/>
              </a:ext>
            </a:extLst>
          </p:cNvPr>
          <p:cNvPicPr>
            <a:picLocks noChangeAspect="1"/>
          </p:cNvPicPr>
          <p:nvPr/>
        </p:nvPicPr>
        <p:blipFill rotWithShape="1">
          <a:blip r:embed="rId6"/>
          <a:srcRect t="19878" r="-3" b="21121"/>
          <a:stretch/>
        </p:blipFill>
        <p:spPr>
          <a:xfrm>
            <a:off x="895336" y="997486"/>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a:solidFill>
            <a:schemeClr val="tx2">
              <a:lumMod val="75000"/>
            </a:schemeClr>
          </a:solidFill>
        </p:spPr>
      </p:pic>
      <p:sp>
        <p:nvSpPr>
          <p:cNvPr id="40" name="Oval 39">
            <a:extLst>
              <a:ext uri="{FF2B5EF4-FFF2-40B4-BE49-F238E27FC236}">
                <a16:creationId xmlns:a16="http://schemas.microsoft.com/office/drawing/2014/main" id="{42875DDC-0225-45F8-B745-78688F2D1A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45509" y="832894"/>
            <a:ext cx="3300984" cy="33009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descr="A close up of a logo&#10;&#10;Description automatically generated">
            <a:extLst>
              <a:ext uri="{FF2B5EF4-FFF2-40B4-BE49-F238E27FC236}">
                <a16:creationId xmlns:a16="http://schemas.microsoft.com/office/drawing/2014/main" id="{8C76618A-C948-AA45-8FC3-B61276527C7D}"/>
              </a:ext>
            </a:extLst>
          </p:cNvPr>
          <p:cNvPicPr>
            <a:picLocks noChangeAspect="1"/>
          </p:cNvPicPr>
          <p:nvPr/>
        </p:nvPicPr>
        <p:blipFill>
          <a:blip r:embed="rId7"/>
          <a:srcRect/>
          <a:stretch/>
        </p:blipFill>
        <p:spPr>
          <a:xfrm>
            <a:off x="4610101" y="2184027"/>
            <a:ext cx="2971800" cy="598718"/>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sp>
        <p:nvSpPr>
          <p:cNvPr id="42" name="Oval 41">
            <a:extLst>
              <a:ext uri="{FF2B5EF4-FFF2-40B4-BE49-F238E27FC236}">
                <a16:creationId xmlns:a16="http://schemas.microsoft.com/office/drawing/2014/main" id="{12617755-D451-4BAF-9B55-518297BFF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60273" y="832894"/>
            <a:ext cx="3300984" cy="33009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1A7C7E5E-C7C7-5641-A22D-541F4CE4B558}"/>
              </a:ext>
            </a:extLst>
          </p:cNvPr>
          <p:cNvPicPr>
            <a:picLocks noChangeAspect="1"/>
          </p:cNvPicPr>
          <p:nvPr/>
        </p:nvPicPr>
        <p:blipFill>
          <a:blip r:embed="rId8"/>
          <a:srcRect/>
          <a:stretch/>
        </p:blipFill>
        <p:spPr>
          <a:xfrm>
            <a:off x="8324865" y="915190"/>
            <a:ext cx="2971800" cy="3136391"/>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a:solidFill>
            <a:schemeClr val="tx2">
              <a:lumMod val="75000"/>
            </a:schemeClr>
          </a:solidFill>
        </p:spPr>
      </p:pic>
      <p:pic>
        <p:nvPicPr>
          <p:cNvPr id="2" name="DrumBeats_mixdown.mp3" descr="DrumBeats_mixdown.mp3">
            <a:hlinkClick r:id="" action="ppaction://media"/>
            <a:extLst>
              <a:ext uri="{FF2B5EF4-FFF2-40B4-BE49-F238E27FC236}">
                <a16:creationId xmlns:a16="http://schemas.microsoft.com/office/drawing/2014/main" id="{1217C78A-000B-D24D-B5AC-3C601446A4B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2536" y="5779338"/>
            <a:ext cx="812800" cy="812800"/>
          </a:xfrm>
          <a:prstGeom prst="rect">
            <a:avLst/>
          </a:prstGeom>
        </p:spPr>
      </p:pic>
    </p:spTree>
    <p:extLst>
      <p:ext uri="{BB962C8B-B14F-4D97-AF65-F5344CB8AC3E}">
        <p14:creationId xmlns:p14="http://schemas.microsoft.com/office/powerpoint/2010/main" val="82648671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B89904-69C1-DE42-9331-A52CC591D125}"/>
              </a:ext>
            </a:extLst>
          </p:cNvPr>
          <p:cNvPicPr>
            <a:picLocks noChangeAspect="1"/>
          </p:cNvPicPr>
          <p:nvPr/>
        </p:nvPicPr>
        <p:blipFill rotWithShape="1">
          <a:blip r:embed="rId2">
            <a:alphaModFix amt="30000"/>
          </a:blip>
          <a:srcRect t="10805" b="10764"/>
          <a:stretch/>
        </p:blipFill>
        <p:spPr>
          <a:xfrm>
            <a:off x="1" y="0"/>
            <a:ext cx="12191999" cy="6858000"/>
          </a:xfrm>
          <a:prstGeom prst="rect">
            <a:avLst/>
          </a:prstGeom>
        </p:spPr>
      </p:pic>
      <p:sp>
        <p:nvSpPr>
          <p:cNvPr id="2" name="TextBox 1"/>
          <p:cNvSpPr txBox="1"/>
          <p:nvPr/>
        </p:nvSpPr>
        <p:spPr>
          <a:xfrm>
            <a:off x="718291" y="969795"/>
            <a:ext cx="5277333"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800" kern="1200" dirty="0">
                <a:solidFill>
                  <a:schemeClr val="tx1"/>
                </a:solidFill>
                <a:latin typeface="+mj-lt"/>
                <a:ea typeface="+mj-ea"/>
                <a:cs typeface="+mj-cs"/>
              </a:rPr>
              <a:t>UI design for your game; game screen rendering. </a:t>
            </a:r>
          </a:p>
          <a:p>
            <a:pPr>
              <a:lnSpc>
                <a:spcPct val="90000"/>
              </a:lnSpc>
              <a:spcBef>
                <a:spcPct val="0"/>
              </a:spcBef>
              <a:spcAft>
                <a:spcPts val="600"/>
              </a:spcAft>
            </a:pPr>
            <a:endParaRPr lang="en-US" sz="2800" kern="1200" dirty="0">
              <a:solidFill>
                <a:schemeClr val="tx1"/>
              </a:solidFill>
              <a:latin typeface="+mj-lt"/>
              <a:ea typeface="+mj-ea"/>
              <a:cs typeface="+mj-cs"/>
            </a:endParaRPr>
          </a:p>
        </p:txBody>
      </p:sp>
      <p:sp>
        <p:nvSpPr>
          <p:cNvPr id="5" name="TextBox 4">
            <a:extLst>
              <a:ext uri="{FF2B5EF4-FFF2-40B4-BE49-F238E27FC236}">
                <a16:creationId xmlns:a16="http://schemas.microsoft.com/office/drawing/2014/main" id="{7C3503BC-4653-5D49-8235-FD32210481DC}"/>
              </a:ext>
            </a:extLst>
          </p:cNvPr>
          <p:cNvSpPr txBox="1"/>
          <p:nvPr/>
        </p:nvSpPr>
        <p:spPr>
          <a:xfrm>
            <a:off x="606844" y="2200108"/>
            <a:ext cx="6286500" cy="4295942"/>
          </a:xfrm>
          <a:prstGeom prst="rect">
            <a:avLst/>
          </a:prstGeom>
        </p:spPr>
        <p:txBody>
          <a:bodyPr vert="horz" lIns="91440" tIns="45720" rIns="91440" bIns="45720" rtlCol="0" anchor="t">
            <a:noAutofit/>
          </a:bodyPr>
          <a:lstStyle/>
          <a:p>
            <a:pPr>
              <a:lnSpc>
                <a:spcPct val="90000"/>
              </a:lnSpc>
              <a:spcAft>
                <a:spcPts val="600"/>
              </a:spcAft>
            </a:pPr>
            <a:endParaRPr lang="en-US" sz="1400" dirty="0"/>
          </a:p>
          <a:p>
            <a:pPr>
              <a:lnSpc>
                <a:spcPct val="90000"/>
              </a:lnSpc>
              <a:spcAft>
                <a:spcPts val="600"/>
              </a:spcAft>
            </a:pPr>
            <a:endParaRPr lang="en-US" sz="1400" dirty="0"/>
          </a:p>
          <a:p>
            <a:pPr>
              <a:lnSpc>
                <a:spcPct val="90000"/>
              </a:lnSpc>
              <a:spcAft>
                <a:spcPts val="600"/>
              </a:spcAft>
            </a:pPr>
            <a:r>
              <a:rPr lang="en-US" sz="1400" dirty="0"/>
              <a:t>The UI for the game gives beautiful backgrounds while using the onscreen gamepad to control Shuriken and Meow. Users will have a timer at the top center screen with a magic and health meter to the top right. Players can collect a multitude of power-up orbs to help them complete each level, and when Meow receives the Orange orb, you will see him grow into a raging beast taking out enemies on his own while you fight to the level boss. Use magic to stun enemies or gain throwing stars and swords to aid in your fight. </a:t>
            </a:r>
          </a:p>
          <a:p>
            <a:pPr>
              <a:lnSpc>
                <a:spcPct val="90000"/>
              </a:lnSpc>
              <a:spcAft>
                <a:spcPts val="600"/>
              </a:spcAft>
            </a:pPr>
            <a:endParaRPr lang="en-US" sz="1400" dirty="0"/>
          </a:p>
          <a:p>
            <a:pPr>
              <a:lnSpc>
                <a:spcPct val="90000"/>
              </a:lnSpc>
              <a:spcAft>
                <a:spcPts val="600"/>
              </a:spcAft>
            </a:pPr>
            <a:r>
              <a:rPr lang="en-US" sz="1400" dirty="0"/>
              <a:t>The Frame rate of Lil Shuriken runs at 30FPS. This is optimal for iOS and Android platforms. The game will have the feel of an epic old school game such as Mario or Legendary Axe, yet it will have the benefit of amazing graphics rendered on an iPhone or Android-based handheld. Through modern game design tools such as XCode, Unity, and Unreal Engine 4, we will have the ability to have fast refresh rates and still give the user a nice side scroller feel from the days of nickel arcades.</a:t>
            </a:r>
          </a:p>
          <a:p>
            <a:pPr>
              <a:lnSpc>
                <a:spcPct val="90000"/>
              </a:lnSpc>
              <a:spcAft>
                <a:spcPts val="600"/>
              </a:spcAft>
            </a:pPr>
            <a:endParaRPr lang="en-US" sz="1400" dirty="0"/>
          </a:p>
        </p:txBody>
      </p:sp>
      <p:sp>
        <p:nvSpPr>
          <p:cNvPr id="17" name="Freeform 49">
            <a:extLst>
              <a:ext uri="{FF2B5EF4-FFF2-40B4-BE49-F238E27FC236}">
                <a16:creationId xmlns:a16="http://schemas.microsoft.com/office/drawing/2014/main" id="{EF9B8DF2-C3F5-49A2-94D2-F7B65A0F1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4" y="581159"/>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alpha val="8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BB15473-FD57-D245-8466-82B613E9F4D7}"/>
              </a:ext>
            </a:extLst>
          </p:cNvPr>
          <p:cNvPicPr>
            <a:picLocks noChangeAspect="1"/>
          </p:cNvPicPr>
          <p:nvPr/>
        </p:nvPicPr>
        <p:blipFill rotWithShape="1">
          <a:blip r:embed="rId3">
            <a:alphaModFix/>
          </a:blip>
          <a:srcRect l="11434" r="1669" b="3"/>
          <a:stretch/>
        </p:blipFill>
        <p:spPr>
          <a:xfrm>
            <a:off x="6893344" y="760562"/>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2093084294"/>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C8A4B91A-5653-BF43-A53E-25C332C92F27}"/>
              </a:ext>
            </a:extLst>
          </p:cNvPr>
          <p:cNvPicPr>
            <a:picLocks noChangeAspect="1"/>
          </p:cNvPicPr>
          <p:nvPr/>
        </p:nvPicPr>
        <p:blipFill rotWithShape="1">
          <a:blip r:embed="rId2">
            <a:alphaModFix amt="25000"/>
          </a:blip>
          <a:srcRect t="3838" b="3637"/>
          <a:stretch/>
        </p:blipFill>
        <p:spPr>
          <a:xfrm>
            <a:off x="0" y="0"/>
            <a:ext cx="12191999" cy="6857998"/>
          </a:xfrm>
          <a:prstGeom prst="rect">
            <a:avLst/>
          </a:prstGeom>
          <a:solidFill>
            <a:schemeClr val="bg1">
              <a:lumMod val="85000"/>
              <a:lumOff val="15000"/>
            </a:schemeClr>
          </a:solidFill>
        </p:spPr>
      </p:pic>
      <p:sp>
        <p:nvSpPr>
          <p:cNvPr id="13" name="TextBox 12">
            <a:extLst>
              <a:ext uri="{FF2B5EF4-FFF2-40B4-BE49-F238E27FC236}">
                <a16:creationId xmlns:a16="http://schemas.microsoft.com/office/drawing/2014/main" id="{5570BA5F-E61C-D440-ACCC-7DA8CBC9954D}"/>
              </a:ext>
            </a:extLst>
          </p:cNvPr>
          <p:cNvSpPr txBox="1"/>
          <p:nvPr/>
        </p:nvSpPr>
        <p:spPr>
          <a:xfrm>
            <a:off x="406453" y="388770"/>
            <a:ext cx="5277333"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800" dirty="0">
                <a:latin typeface="+mj-lt"/>
                <a:ea typeface="+mj-ea"/>
                <a:cs typeface="+mj-cs"/>
              </a:rPr>
              <a:t>Rules and gameplay/action descriptions. </a:t>
            </a:r>
          </a:p>
          <a:p>
            <a:pPr>
              <a:lnSpc>
                <a:spcPct val="90000"/>
              </a:lnSpc>
              <a:spcBef>
                <a:spcPct val="0"/>
              </a:spcBef>
              <a:spcAft>
                <a:spcPts val="600"/>
              </a:spcAft>
            </a:pPr>
            <a:endParaRPr lang="en-US" sz="2800" dirty="0">
              <a:latin typeface="+mj-lt"/>
              <a:ea typeface="+mj-ea"/>
              <a:cs typeface="+mj-cs"/>
            </a:endParaRPr>
          </a:p>
        </p:txBody>
      </p:sp>
      <p:sp>
        <p:nvSpPr>
          <p:cNvPr id="48" name="Freeform: Shape 47">
            <a:extLst>
              <a:ext uri="{FF2B5EF4-FFF2-40B4-BE49-F238E27FC236}">
                <a16:creationId xmlns:a16="http://schemas.microsoft.com/office/drawing/2014/main" id="{432691CC-4AB8-48AF-B822-EBF7F4E9E6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1407"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47311653-CA1C-4366-AF7B-2E9767F18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55999" y="2"/>
            <a:ext cx="4151376" cy="2349401"/>
          </a:xfrm>
          <a:custGeom>
            <a:avLst/>
            <a:gdLst>
              <a:gd name="connsiteX0" fmla="*/ 20101 w 4151376"/>
              <a:gd name="connsiteY0" fmla="*/ 0 h 2349401"/>
              <a:gd name="connsiteX1" fmla="*/ 4131276 w 4151376"/>
              <a:gd name="connsiteY1" fmla="*/ 0 h 2349401"/>
              <a:gd name="connsiteX2" fmla="*/ 4140659 w 4151376"/>
              <a:gd name="connsiteY2" fmla="*/ 61486 h 2349401"/>
              <a:gd name="connsiteX3" fmla="*/ 4151376 w 4151376"/>
              <a:gd name="connsiteY3" fmla="*/ 273713 h 2349401"/>
              <a:gd name="connsiteX4" fmla="*/ 2075688 w 4151376"/>
              <a:gd name="connsiteY4" fmla="*/ 2349401 h 2349401"/>
              <a:gd name="connsiteX5" fmla="*/ 0 w 4151376"/>
              <a:gd name="connsiteY5" fmla="*/ 273713 h 2349401"/>
              <a:gd name="connsiteX6" fmla="*/ 10717 w 4151376"/>
              <a:gd name="connsiteY6" fmla="*/ 61486 h 2349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2B296F42-BEC6-184B-A104-9FD1C5B9D5C2}"/>
              </a:ext>
            </a:extLst>
          </p:cNvPr>
          <p:cNvPicPr>
            <a:picLocks noChangeAspect="1"/>
          </p:cNvPicPr>
          <p:nvPr/>
        </p:nvPicPr>
        <p:blipFill>
          <a:blip r:embed="rId3"/>
          <a:srcRect/>
          <a:stretch/>
        </p:blipFill>
        <p:spPr>
          <a:xfrm rot="803923">
            <a:off x="6689378" y="-324115"/>
            <a:ext cx="3770062" cy="2751334"/>
          </a:xfrm>
          <a:prstGeom prst="rect">
            <a:avLst/>
          </a:prstGeom>
        </p:spPr>
      </p:pic>
      <p:sp>
        <p:nvSpPr>
          <p:cNvPr id="18" name="TextBox 17">
            <a:extLst>
              <a:ext uri="{FF2B5EF4-FFF2-40B4-BE49-F238E27FC236}">
                <a16:creationId xmlns:a16="http://schemas.microsoft.com/office/drawing/2014/main" id="{2B3DA655-38EB-AD4F-AAD5-B6C4D64C9B8D}"/>
              </a:ext>
            </a:extLst>
          </p:cNvPr>
          <p:cNvSpPr txBox="1"/>
          <p:nvPr/>
        </p:nvSpPr>
        <p:spPr>
          <a:xfrm>
            <a:off x="328922" y="1993665"/>
            <a:ext cx="6863254" cy="4075500"/>
          </a:xfrm>
          <a:prstGeom prst="rect">
            <a:avLst/>
          </a:prstGeom>
        </p:spPr>
        <p:txBody>
          <a:bodyPr vert="horz" lIns="91440" tIns="45720" rIns="91440" bIns="45720" rtlCol="0" anchor="t">
            <a:noAutofit/>
          </a:bodyPr>
          <a:lstStyle/>
          <a:p>
            <a:pPr>
              <a:lnSpc>
                <a:spcPct val="90000"/>
              </a:lnSpc>
              <a:spcAft>
                <a:spcPts val="600"/>
              </a:spcAft>
            </a:pPr>
            <a:r>
              <a:rPr lang="en-US" sz="1400" b="1" dirty="0"/>
              <a:t>Rules</a:t>
            </a:r>
            <a:endParaRPr lang="en-US" sz="1400" dirty="0"/>
          </a:p>
          <a:p>
            <a:pPr>
              <a:lnSpc>
                <a:spcPct val="90000"/>
              </a:lnSpc>
              <a:spcAft>
                <a:spcPts val="600"/>
              </a:spcAft>
            </a:pPr>
            <a:r>
              <a:rPr lang="en-US" sz="1400" dirty="0"/>
              <a:t>In our game, the rules are simple. Users will have three lives to start and a health bar that decreases one increment each hit taken. Users can collect health orbs to get back 1 bar at a time. If The User falls in a pit or trap, you lose a life. All enemies encountered take two hits unless a user has obtained one of the weapon upgrade orbs in which enemies only take one hit to defeat. Make it to the checkpoints that will save your spot each quarter the way through a level until you reach the end where you will face a level boss. </a:t>
            </a:r>
          </a:p>
          <a:p>
            <a:pPr>
              <a:lnSpc>
                <a:spcPct val="90000"/>
              </a:lnSpc>
              <a:spcAft>
                <a:spcPts val="600"/>
              </a:spcAft>
            </a:pPr>
            <a:r>
              <a:rPr lang="en-US" sz="1400" dirty="0"/>
              <a:t> </a:t>
            </a:r>
          </a:p>
          <a:p>
            <a:pPr>
              <a:lnSpc>
                <a:spcPct val="90000"/>
              </a:lnSpc>
              <a:spcAft>
                <a:spcPts val="600"/>
              </a:spcAft>
            </a:pPr>
            <a:r>
              <a:rPr lang="en-US" sz="1400" b="1" dirty="0"/>
              <a:t>Gameplay/action descriptions. </a:t>
            </a:r>
            <a:endParaRPr lang="en-US" sz="1400" dirty="0"/>
          </a:p>
          <a:p>
            <a:pPr>
              <a:lnSpc>
                <a:spcPct val="90000"/>
              </a:lnSpc>
              <a:spcAft>
                <a:spcPts val="600"/>
              </a:spcAft>
            </a:pPr>
            <a:r>
              <a:rPr lang="en-US" sz="1400" dirty="0"/>
              <a:t>Gameplay will be in landscape mode on iOS and Android devices. Users will have the choice of having an onscreen controller, which consists of the directional pad on the left and two buttons on the right or an invisible gamepad in which users will place hands where they would with the visible controller. The directional pad allows for movement Up/Down/Left/Right, and the buttons are attack and jump. The game screen enables users to move backward and forwards in case an orb is passed, and they want to retrieve it, but there is a 100 second time clock to get to the boss. There are checkpoints along the way each ¼ of the level because there are no 1ups but only three lives. The levels are long and arduous, but after each level is complete, users will receive three new lives for the next level.  </a:t>
            </a:r>
          </a:p>
          <a:p>
            <a:pPr>
              <a:lnSpc>
                <a:spcPct val="90000"/>
              </a:lnSpc>
              <a:spcAft>
                <a:spcPts val="600"/>
              </a:spcAft>
            </a:pPr>
            <a:r>
              <a:rPr lang="en-US" sz="1400" dirty="0"/>
              <a:t> </a:t>
            </a:r>
          </a:p>
        </p:txBody>
      </p:sp>
      <p:sp>
        <p:nvSpPr>
          <p:cNvPr id="52" name="Freeform: Shape 51">
            <a:extLst>
              <a:ext uri="{FF2B5EF4-FFF2-40B4-BE49-F238E27FC236}">
                <a16:creationId xmlns:a16="http://schemas.microsoft.com/office/drawing/2014/main" id="{D6A8E1B4-B839-4C58-B08A-F0B094580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25130" y="2909477"/>
            <a:ext cx="4966870" cy="3948522"/>
          </a:xfrm>
          <a:custGeom>
            <a:avLst/>
            <a:gdLst>
              <a:gd name="connsiteX0" fmla="*/ 2748962 w 4966870"/>
              <a:gd name="connsiteY0" fmla="*/ 0 h 3948522"/>
              <a:gd name="connsiteX1" fmla="*/ 4870195 w 4966870"/>
              <a:gd name="connsiteY1" fmla="*/ 1000367 h 3948522"/>
              <a:gd name="connsiteX2" fmla="*/ 4966870 w 4966870"/>
              <a:gd name="connsiteY2" fmla="*/ 1129649 h 3948522"/>
              <a:gd name="connsiteX3" fmla="*/ 4966870 w 4966870"/>
              <a:gd name="connsiteY3" fmla="*/ 3948522 h 3948522"/>
              <a:gd name="connsiteX4" fmla="*/ 278430 w 4966870"/>
              <a:gd name="connsiteY4" fmla="*/ 3948522 h 3948522"/>
              <a:gd name="connsiteX5" fmla="*/ 216027 w 4966870"/>
              <a:gd name="connsiteY5" fmla="*/ 3818982 h 3948522"/>
              <a:gd name="connsiteX6" fmla="*/ 0 w 4966870"/>
              <a:gd name="connsiteY6" fmla="*/ 2748962 h 3948522"/>
              <a:gd name="connsiteX7" fmla="*/ 2748962 w 4966870"/>
              <a:gd name="connsiteY7" fmla="*/ 0 h 394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6870" h="3948522">
                <a:moveTo>
                  <a:pt x="2748962" y="0"/>
                </a:moveTo>
                <a:cubicBezTo>
                  <a:pt x="3602955" y="0"/>
                  <a:pt x="4365995" y="389418"/>
                  <a:pt x="4870195" y="1000367"/>
                </a:cubicBezTo>
                <a:lnTo>
                  <a:pt x="4966870" y="1129649"/>
                </a:lnTo>
                <a:lnTo>
                  <a:pt x="4966870" y="3948522"/>
                </a:lnTo>
                <a:lnTo>
                  <a:pt x="278430" y="3948522"/>
                </a:lnTo>
                <a:lnTo>
                  <a:pt x="216027" y="3818982"/>
                </a:lnTo>
                <a:cubicBezTo>
                  <a:pt x="76922" y="3490101"/>
                  <a:pt x="0" y="3128515"/>
                  <a:pt x="0" y="2748962"/>
                </a:cubicBezTo>
                <a:cubicBezTo>
                  <a:pt x="0" y="1230752"/>
                  <a:pt x="1230752" y="0"/>
                  <a:pt x="2748962"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2CABF795-F18F-494E-BBDE-C1415B7865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0912" y="3075259"/>
            <a:ext cx="4801088" cy="3782741"/>
          </a:xfrm>
          <a:custGeom>
            <a:avLst/>
            <a:gdLst>
              <a:gd name="connsiteX0" fmla="*/ 2583180 w 4801088"/>
              <a:gd name="connsiteY0" fmla="*/ 0 h 3782741"/>
              <a:gd name="connsiteX1" fmla="*/ 4725194 w 4801088"/>
              <a:gd name="connsiteY1" fmla="*/ 1138900 h 3782741"/>
              <a:gd name="connsiteX2" fmla="*/ 4801088 w 4801088"/>
              <a:gd name="connsiteY2" fmla="*/ 1263826 h 3782741"/>
              <a:gd name="connsiteX3" fmla="*/ 4801088 w 4801088"/>
              <a:gd name="connsiteY3" fmla="*/ 3782741 h 3782741"/>
              <a:gd name="connsiteX4" fmla="*/ 296488 w 4801088"/>
              <a:gd name="connsiteY4" fmla="*/ 3782741 h 3782741"/>
              <a:gd name="connsiteX5" fmla="*/ 202999 w 4801088"/>
              <a:gd name="connsiteY5" fmla="*/ 3588671 h 3782741"/>
              <a:gd name="connsiteX6" fmla="*/ 0 w 4801088"/>
              <a:gd name="connsiteY6" fmla="*/ 2583180 h 3782741"/>
              <a:gd name="connsiteX7" fmla="*/ 2583180 w 4801088"/>
              <a:gd name="connsiteY7" fmla="*/ 0 h 378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1088" h="3782741">
                <a:moveTo>
                  <a:pt x="2583180" y="0"/>
                </a:moveTo>
                <a:cubicBezTo>
                  <a:pt x="3474837" y="0"/>
                  <a:pt x="4260977" y="451769"/>
                  <a:pt x="4725194" y="1138900"/>
                </a:cubicBezTo>
                <a:lnTo>
                  <a:pt x="4801088" y="1263826"/>
                </a:lnTo>
                <a:lnTo>
                  <a:pt x="4801088" y="3782741"/>
                </a:lnTo>
                <a:lnTo>
                  <a:pt x="296488" y="3782741"/>
                </a:lnTo>
                <a:lnTo>
                  <a:pt x="202999" y="3588671"/>
                </a:lnTo>
                <a:cubicBezTo>
                  <a:pt x="72283" y="3279623"/>
                  <a:pt x="0" y="2939843"/>
                  <a:pt x="0" y="2583180"/>
                </a:cubicBezTo>
                <a:cubicBezTo>
                  <a:pt x="0" y="1156529"/>
                  <a:pt x="1156529" y="0"/>
                  <a:pt x="258318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D50C371E-80F4-F645-8532-3D2D4910BF2E}"/>
              </a:ext>
            </a:extLst>
          </p:cNvPr>
          <p:cNvPicPr>
            <a:picLocks noChangeAspect="1"/>
          </p:cNvPicPr>
          <p:nvPr/>
        </p:nvPicPr>
        <p:blipFill>
          <a:blip r:embed="rId4"/>
          <a:srcRect/>
          <a:stretch/>
        </p:blipFill>
        <p:spPr>
          <a:xfrm>
            <a:off x="7384957" y="4240140"/>
            <a:ext cx="4801088" cy="2184763"/>
          </a:xfrm>
          <a:prstGeom prst="rect">
            <a:avLst/>
          </a:prstGeom>
        </p:spPr>
      </p:pic>
    </p:spTree>
    <p:extLst>
      <p:ext uri="{BB962C8B-B14F-4D97-AF65-F5344CB8AC3E}">
        <p14:creationId xmlns:p14="http://schemas.microsoft.com/office/powerpoint/2010/main" val="1315666541"/>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16" name="Picture 15" descr="A picture containing train, outdoor, grass, track&#10;&#10;Description automatically generated">
            <a:extLst>
              <a:ext uri="{FF2B5EF4-FFF2-40B4-BE49-F238E27FC236}">
                <a16:creationId xmlns:a16="http://schemas.microsoft.com/office/drawing/2014/main" id="{95CE041E-7057-E347-8F46-FB8FC4B85EEA}"/>
              </a:ext>
            </a:extLst>
          </p:cNvPr>
          <p:cNvPicPr>
            <a:picLocks noChangeAspect="1"/>
          </p:cNvPicPr>
          <p:nvPr/>
        </p:nvPicPr>
        <p:blipFill rotWithShape="1">
          <a:blip r:embed="rId2">
            <a:alphaModFix amt="44000"/>
          </a:blip>
          <a:srcRect t="6064" b="10030"/>
          <a:stretch/>
        </p:blipFill>
        <p:spPr>
          <a:xfrm>
            <a:off x="0" y="0"/>
            <a:ext cx="12192000" cy="6857999"/>
          </a:xfrm>
          <a:prstGeom prst="rect">
            <a:avLst/>
          </a:prstGeom>
        </p:spPr>
      </p:pic>
      <p:sp>
        <p:nvSpPr>
          <p:cNvPr id="2" name="Rectangle 1">
            <a:extLst>
              <a:ext uri="{FF2B5EF4-FFF2-40B4-BE49-F238E27FC236}">
                <a16:creationId xmlns:a16="http://schemas.microsoft.com/office/drawing/2014/main" id="{83A44F87-5B28-3C44-BB8A-5ECF97E921DA}"/>
              </a:ext>
            </a:extLst>
          </p:cNvPr>
          <p:cNvSpPr/>
          <p:nvPr/>
        </p:nvSpPr>
        <p:spPr>
          <a:xfrm>
            <a:off x="208000" y="71791"/>
            <a:ext cx="6096000" cy="4484305"/>
          </a:xfrm>
          <a:prstGeom prst="rect">
            <a:avLst/>
          </a:prstGeom>
        </p:spPr>
        <p:txBody>
          <a:bodyPr>
            <a:spAutoFit/>
          </a:bodyPr>
          <a:lstStyle/>
          <a:p>
            <a:pPr>
              <a:lnSpc>
                <a:spcPct val="90000"/>
              </a:lnSpc>
              <a:spcBef>
                <a:spcPct val="0"/>
              </a:spcBef>
              <a:spcAft>
                <a:spcPts val="600"/>
              </a:spcAft>
            </a:pPr>
            <a:endParaRPr lang="en-US" sz="4400" dirty="0">
              <a:solidFill>
                <a:schemeClr val="bg1"/>
              </a:solidFill>
            </a:endParaRPr>
          </a:p>
          <a:p>
            <a:pPr>
              <a:lnSpc>
                <a:spcPct val="90000"/>
              </a:lnSpc>
              <a:spcBef>
                <a:spcPct val="0"/>
              </a:spcBef>
              <a:spcAft>
                <a:spcPts val="600"/>
              </a:spcAft>
            </a:pPr>
            <a:r>
              <a:rPr lang="en-US" sz="4400" dirty="0">
                <a:solidFill>
                  <a:schemeClr val="bg1"/>
                </a:solidFill>
              </a:rPr>
              <a:t>POWER UPS</a:t>
            </a:r>
          </a:p>
          <a:p>
            <a:pPr>
              <a:lnSpc>
                <a:spcPct val="90000"/>
              </a:lnSpc>
              <a:spcBef>
                <a:spcPct val="0"/>
              </a:spcBef>
              <a:spcAft>
                <a:spcPts val="600"/>
              </a:spcAft>
            </a:pPr>
            <a:endParaRPr lang="en-US" sz="800" dirty="0">
              <a:solidFill>
                <a:schemeClr val="bg1"/>
              </a:solidFill>
            </a:endParaRPr>
          </a:p>
          <a:p>
            <a:pPr>
              <a:lnSpc>
                <a:spcPct val="90000"/>
              </a:lnSpc>
              <a:spcBef>
                <a:spcPct val="0"/>
              </a:spcBef>
              <a:spcAft>
                <a:spcPts val="600"/>
              </a:spcAft>
            </a:pPr>
            <a:endParaRPr lang="en-US" sz="800" dirty="0">
              <a:solidFill>
                <a:schemeClr val="bg1"/>
              </a:solidFill>
            </a:endParaRPr>
          </a:p>
          <a:p>
            <a:pPr>
              <a:lnSpc>
                <a:spcPct val="90000"/>
              </a:lnSpc>
              <a:spcBef>
                <a:spcPct val="0"/>
              </a:spcBef>
              <a:spcAft>
                <a:spcPts val="600"/>
              </a:spcAft>
            </a:pPr>
            <a:endParaRPr lang="en-US" sz="800" dirty="0">
              <a:solidFill>
                <a:schemeClr val="bg1"/>
              </a:solidFill>
            </a:endParaRPr>
          </a:p>
          <a:p>
            <a:pPr marL="285750" indent="-285750">
              <a:lnSpc>
                <a:spcPct val="90000"/>
              </a:lnSpc>
              <a:spcAft>
                <a:spcPts val="600"/>
              </a:spcAft>
              <a:buFont typeface="Arial" panose="020B0604020202020204" pitchFamily="34" charset="0"/>
              <a:buChar char="•"/>
            </a:pPr>
            <a:r>
              <a:rPr lang="en-US" b="1" i="1" dirty="0">
                <a:solidFill>
                  <a:schemeClr val="bg1"/>
                </a:solidFill>
              </a:rPr>
              <a:t>GREEN ORB – RESTORES HEALTH</a:t>
            </a:r>
          </a:p>
          <a:p>
            <a:pPr marL="285750" indent="-285750">
              <a:lnSpc>
                <a:spcPct val="90000"/>
              </a:lnSpc>
              <a:spcAft>
                <a:spcPts val="600"/>
              </a:spcAft>
              <a:buFont typeface="Arial" panose="020B0604020202020204" pitchFamily="34" charset="0"/>
              <a:buChar char="•"/>
            </a:pPr>
            <a:r>
              <a:rPr lang="en-US" b="1" i="1" dirty="0">
                <a:solidFill>
                  <a:schemeClr val="bg1"/>
                </a:solidFill>
              </a:rPr>
              <a:t>YELLOW ORB – RESTORES MAGIC</a:t>
            </a:r>
          </a:p>
          <a:p>
            <a:pPr marL="285750" indent="-285750">
              <a:lnSpc>
                <a:spcPct val="90000"/>
              </a:lnSpc>
              <a:spcAft>
                <a:spcPts val="600"/>
              </a:spcAft>
              <a:buFont typeface="Arial" panose="020B0604020202020204" pitchFamily="34" charset="0"/>
              <a:buChar char="•"/>
            </a:pPr>
            <a:r>
              <a:rPr lang="en-US" b="1" i="1" dirty="0">
                <a:solidFill>
                  <a:schemeClr val="bg1"/>
                </a:solidFill>
              </a:rPr>
              <a:t>RED ORB –  GIVES SHURIKEN A SWORD</a:t>
            </a:r>
          </a:p>
          <a:p>
            <a:pPr marL="285750" indent="-285750">
              <a:lnSpc>
                <a:spcPct val="90000"/>
              </a:lnSpc>
              <a:spcAft>
                <a:spcPts val="600"/>
              </a:spcAft>
              <a:buFont typeface="Arial" panose="020B0604020202020204" pitchFamily="34" charset="0"/>
              <a:buChar char="•"/>
            </a:pPr>
            <a:r>
              <a:rPr lang="en-US" b="1" i="1" dirty="0">
                <a:solidFill>
                  <a:schemeClr val="bg1"/>
                </a:solidFill>
              </a:rPr>
              <a:t>PURPLE ORB – GIVES SHURIKEN A NAGINATA SWORD </a:t>
            </a:r>
          </a:p>
          <a:p>
            <a:pPr marL="285750" indent="-285750">
              <a:lnSpc>
                <a:spcPct val="90000"/>
              </a:lnSpc>
              <a:spcAft>
                <a:spcPts val="600"/>
              </a:spcAft>
              <a:buFont typeface="Arial" panose="020B0604020202020204" pitchFamily="34" charset="0"/>
              <a:buChar char="•"/>
            </a:pPr>
            <a:r>
              <a:rPr lang="en-US" b="1" i="1" dirty="0">
                <a:solidFill>
                  <a:schemeClr val="bg1"/>
                </a:solidFill>
              </a:rPr>
              <a:t>BLUE  ORB – GIVES SHURIKEN THROWING STARS</a:t>
            </a:r>
          </a:p>
          <a:p>
            <a:pPr marL="285750" indent="-285750">
              <a:lnSpc>
                <a:spcPct val="90000"/>
              </a:lnSpc>
              <a:spcAft>
                <a:spcPts val="600"/>
              </a:spcAft>
              <a:buFont typeface="Arial" panose="020B0604020202020204" pitchFamily="34" charset="0"/>
              <a:buChar char="•"/>
            </a:pPr>
            <a:r>
              <a:rPr lang="en-US" b="1" i="1" dirty="0">
                <a:solidFill>
                  <a:schemeClr val="bg1"/>
                </a:solidFill>
              </a:rPr>
              <a:t>ORANGE ORB – TURNS MEOW INTO A  FULL-SIZE TIGER FOR A SHORT TIME</a:t>
            </a:r>
          </a:p>
          <a:p>
            <a:pPr marL="285750" indent="-285750">
              <a:lnSpc>
                <a:spcPct val="90000"/>
              </a:lnSpc>
              <a:spcAft>
                <a:spcPts val="600"/>
              </a:spcAft>
              <a:buFont typeface="Arial" panose="020B0604020202020204" pitchFamily="34" charset="0"/>
              <a:buChar char="•"/>
            </a:pPr>
            <a:endParaRPr lang="en-US" b="1" i="1" dirty="0">
              <a:solidFill>
                <a:schemeClr val="bg1"/>
              </a:solidFill>
            </a:endParaRPr>
          </a:p>
        </p:txBody>
      </p:sp>
      <p:pic>
        <p:nvPicPr>
          <p:cNvPr id="4" name="Picture 3" descr="A picture containing game, ball&#10;&#10;Description automatically generated">
            <a:extLst>
              <a:ext uri="{FF2B5EF4-FFF2-40B4-BE49-F238E27FC236}">
                <a16:creationId xmlns:a16="http://schemas.microsoft.com/office/drawing/2014/main" id="{C694D0A0-76E5-4C42-BF12-C4A41A7B69F0}"/>
              </a:ext>
            </a:extLst>
          </p:cNvPr>
          <p:cNvPicPr>
            <a:picLocks noChangeAspect="1"/>
          </p:cNvPicPr>
          <p:nvPr/>
        </p:nvPicPr>
        <p:blipFill>
          <a:blip r:embed="rId3"/>
          <a:stretch>
            <a:fillRect/>
          </a:stretch>
        </p:blipFill>
        <p:spPr>
          <a:xfrm>
            <a:off x="9585174" y="4776203"/>
            <a:ext cx="1612900" cy="1612900"/>
          </a:xfrm>
          <a:prstGeom prst="rect">
            <a:avLst/>
          </a:prstGeom>
        </p:spPr>
      </p:pic>
      <p:pic>
        <p:nvPicPr>
          <p:cNvPr id="6" name="Picture 5" descr="A close up of a logo&#10;&#10;Description automatically generated">
            <a:extLst>
              <a:ext uri="{FF2B5EF4-FFF2-40B4-BE49-F238E27FC236}">
                <a16:creationId xmlns:a16="http://schemas.microsoft.com/office/drawing/2014/main" id="{ADC3475B-8483-8141-B97F-B570F0285C6F}"/>
              </a:ext>
            </a:extLst>
          </p:cNvPr>
          <p:cNvPicPr>
            <a:picLocks noChangeAspect="1"/>
          </p:cNvPicPr>
          <p:nvPr/>
        </p:nvPicPr>
        <p:blipFill>
          <a:blip r:embed="rId4"/>
          <a:stretch>
            <a:fillRect/>
          </a:stretch>
        </p:blipFill>
        <p:spPr>
          <a:xfrm>
            <a:off x="6976699" y="2635250"/>
            <a:ext cx="1587500" cy="1587500"/>
          </a:xfrm>
          <a:prstGeom prst="rect">
            <a:avLst/>
          </a:prstGeom>
        </p:spPr>
      </p:pic>
      <p:pic>
        <p:nvPicPr>
          <p:cNvPr id="8" name="Picture 7" descr="A picture containing light, sitting, red, background&#10;&#10;Description automatically generated">
            <a:extLst>
              <a:ext uri="{FF2B5EF4-FFF2-40B4-BE49-F238E27FC236}">
                <a16:creationId xmlns:a16="http://schemas.microsoft.com/office/drawing/2014/main" id="{8FDE7E17-B0DD-CA47-BED2-594B38FA84E8}"/>
              </a:ext>
            </a:extLst>
          </p:cNvPr>
          <p:cNvPicPr>
            <a:picLocks noChangeAspect="1"/>
          </p:cNvPicPr>
          <p:nvPr/>
        </p:nvPicPr>
        <p:blipFill>
          <a:blip r:embed="rId5"/>
          <a:stretch>
            <a:fillRect/>
          </a:stretch>
        </p:blipFill>
        <p:spPr>
          <a:xfrm>
            <a:off x="1989253" y="4900863"/>
            <a:ext cx="1676400" cy="1676400"/>
          </a:xfrm>
          <a:prstGeom prst="rect">
            <a:avLst/>
          </a:prstGeom>
        </p:spPr>
      </p:pic>
      <p:pic>
        <p:nvPicPr>
          <p:cNvPr id="10" name="Picture 9" descr="A picture containing game, sitting, blue, table&#10;&#10;Description automatically generated">
            <a:extLst>
              <a:ext uri="{FF2B5EF4-FFF2-40B4-BE49-F238E27FC236}">
                <a16:creationId xmlns:a16="http://schemas.microsoft.com/office/drawing/2014/main" id="{98C6773A-0F3C-9F44-BD82-DEC821EB8760}"/>
              </a:ext>
            </a:extLst>
          </p:cNvPr>
          <p:cNvPicPr>
            <a:picLocks noChangeAspect="1"/>
          </p:cNvPicPr>
          <p:nvPr/>
        </p:nvPicPr>
        <p:blipFill>
          <a:blip r:embed="rId6"/>
          <a:stretch>
            <a:fillRect/>
          </a:stretch>
        </p:blipFill>
        <p:spPr>
          <a:xfrm>
            <a:off x="5671919" y="4782553"/>
            <a:ext cx="1600200" cy="1600200"/>
          </a:xfrm>
          <a:prstGeom prst="rect">
            <a:avLst/>
          </a:prstGeom>
        </p:spPr>
      </p:pic>
      <p:pic>
        <p:nvPicPr>
          <p:cNvPr id="12" name="Picture 11" descr="A picture containing light, red, bright, dark&#10;&#10;Description automatically generated">
            <a:extLst>
              <a:ext uri="{FF2B5EF4-FFF2-40B4-BE49-F238E27FC236}">
                <a16:creationId xmlns:a16="http://schemas.microsoft.com/office/drawing/2014/main" id="{E91CA30A-CED7-8A43-96EE-258A8EF2370E}"/>
              </a:ext>
            </a:extLst>
          </p:cNvPr>
          <p:cNvPicPr>
            <a:picLocks noChangeAspect="1"/>
          </p:cNvPicPr>
          <p:nvPr/>
        </p:nvPicPr>
        <p:blipFill>
          <a:blip r:embed="rId7"/>
          <a:stretch>
            <a:fillRect/>
          </a:stretch>
        </p:blipFill>
        <p:spPr>
          <a:xfrm>
            <a:off x="5063366" y="131614"/>
            <a:ext cx="1803400" cy="1828800"/>
          </a:xfrm>
          <a:prstGeom prst="rect">
            <a:avLst/>
          </a:prstGeom>
        </p:spPr>
      </p:pic>
      <p:pic>
        <p:nvPicPr>
          <p:cNvPr id="14" name="Picture 13" descr="A picture containing bicycle, sitting, street, large&#10;&#10;Description automatically generated">
            <a:extLst>
              <a:ext uri="{FF2B5EF4-FFF2-40B4-BE49-F238E27FC236}">
                <a16:creationId xmlns:a16="http://schemas.microsoft.com/office/drawing/2014/main" id="{C5C04B9A-22B3-CD4F-AE80-8BEDB9A17592}"/>
              </a:ext>
            </a:extLst>
          </p:cNvPr>
          <p:cNvPicPr>
            <a:picLocks noChangeAspect="1"/>
          </p:cNvPicPr>
          <p:nvPr/>
        </p:nvPicPr>
        <p:blipFill>
          <a:blip r:embed="rId8"/>
          <a:stretch>
            <a:fillRect/>
          </a:stretch>
        </p:blipFill>
        <p:spPr>
          <a:xfrm>
            <a:off x="8674132" y="203200"/>
            <a:ext cx="3225800" cy="3225800"/>
          </a:xfrm>
          <a:prstGeom prst="rect">
            <a:avLst/>
          </a:prstGeom>
        </p:spPr>
      </p:pic>
    </p:spTree>
    <p:extLst>
      <p:ext uri="{BB962C8B-B14F-4D97-AF65-F5344CB8AC3E}">
        <p14:creationId xmlns:p14="http://schemas.microsoft.com/office/powerpoint/2010/main" val="429800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6908BB2-DEC8-CC44-AF19-14D9CC54C179}"/>
              </a:ext>
            </a:extLst>
          </p:cNvPr>
          <p:cNvPicPr>
            <a:picLocks noChangeAspect="1"/>
          </p:cNvPicPr>
          <p:nvPr/>
        </p:nvPicPr>
        <p:blipFill rotWithShape="1">
          <a:blip r:embed="rId2">
            <a:alphaModFix amt="35000"/>
          </a:blip>
          <a:srcRect t="30"/>
          <a:stretch/>
        </p:blipFill>
        <p:spPr>
          <a:xfrm>
            <a:off x="-1" y="-30"/>
            <a:ext cx="12192000" cy="6855958"/>
          </a:xfrm>
          <a:prstGeom prst="rect">
            <a:avLst/>
          </a:prstGeom>
        </p:spPr>
      </p:pic>
      <p:sp>
        <p:nvSpPr>
          <p:cNvPr id="5" name="TextBox 4">
            <a:extLst>
              <a:ext uri="{FF2B5EF4-FFF2-40B4-BE49-F238E27FC236}">
                <a16:creationId xmlns:a16="http://schemas.microsoft.com/office/drawing/2014/main" id="{EF7276C9-486B-7144-B50F-C59F0D23EFBA}"/>
              </a:ext>
            </a:extLst>
          </p:cNvPr>
          <p:cNvSpPr txBox="1"/>
          <p:nvPr/>
        </p:nvSpPr>
        <p:spPr>
          <a:xfrm>
            <a:off x="677308" y="893588"/>
            <a:ext cx="4666470" cy="2076333"/>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800" kern="1200" dirty="0">
                <a:solidFill>
                  <a:schemeClr val="tx1"/>
                </a:solidFill>
                <a:latin typeface="+mj-lt"/>
                <a:ea typeface="+mj-ea"/>
                <a:cs typeface="+mj-cs"/>
              </a:rPr>
              <a:t>The Elements</a:t>
            </a:r>
          </a:p>
        </p:txBody>
      </p:sp>
      <p:sp>
        <p:nvSpPr>
          <p:cNvPr id="40" name="Freeform: Shape 39">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vase, glass, clear, water&#10;&#10;Description automatically generated">
            <a:extLst>
              <a:ext uri="{FF2B5EF4-FFF2-40B4-BE49-F238E27FC236}">
                <a16:creationId xmlns:a16="http://schemas.microsoft.com/office/drawing/2014/main" id="{A1435358-D6E3-0242-A5C8-68F90B27C9C6}"/>
              </a:ext>
            </a:extLst>
          </p:cNvPr>
          <p:cNvPicPr>
            <a:picLocks noChangeAspect="1"/>
          </p:cNvPicPr>
          <p:nvPr/>
        </p:nvPicPr>
        <p:blipFill rotWithShape="1">
          <a:blip r:embed="rId3"/>
          <a:srcRect t="2809" r="-2" b="-2"/>
          <a:stretch/>
        </p:blipFill>
        <p:spPr>
          <a:xfrm>
            <a:off x="6021086" y="544804"/>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
        <p:nvSpPr>
          <p:cNvPr id="11" name="TextBox 10">
            <a:extLst>
              <a:ext uri="{FF2B5EF4-FFF2-40B4-BE49-F238E27FC236}">
                <a16:creationId xmlns:a16="http://schemas.microsoft.com/office/drawing/2014/main" id="{DD5120E4-2740-3F44-B1BD-8E0D66E1B300}"/>
              </a:ext>
            </a:extLst>
          </p:cNvPr>
          <p:cNvSpPr txBox="1"/>
          <p:nvPr/>
        </p:nvSpPr>
        <p:spPr>
          <a:xfrm>
            <a:off x="677306" y="1834396"/>
            <a:ext cx="4157930" cy="178510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VOID</a:t>
            </a:r>
          </a:p>
          <a:p>
            <a:pPr marL="285750" indent="-285750">
              <a:spcAft>
                <a:spcPts val="600"/>
              </a:spcAft>
              <a:buFont typeface="Arial" panose="020B0604020202020204" pitchFamily="34" charset="0"/>
              <a:buChar char="•"/>
            </a:pPr>
            <a:r>
              <a:rPr lang="en-US" dirty="0"/>
              <a:t>EARTH</a:t>
            </a:r>
          </a:p>
          <a:p>
            <a:pPr marL="285750" indent="-285750">
              <a:spcAft>
                <a:spcPts val="600"/>
              </a:spcAft>
              <a:buFont typeface="Arial" panose="020B0604020202020204" pitchFamily="34" charset="0"/>
              <a:buChar char="•"/>
            </a:pPr>
            <a:r>
              <a:rPr lang="en-US" dirty="0"/>
              <a:t>WIND</a:t>
            </a:r>
          </a:p>
          <a:p>
            <a:pPr marL="285750" indent="-285750">
              <a:spcAft>
                <a:spcPts val="600"/>
              </a:spcAft>
              <a:buFont typeface="Arial" panose="020B0604020202020204" pitchFamily="34" charset="0"/>
              <a:buChar char="•"/>
            </a:pPr>
            <a:r>
              <a:rPr lang="en-US" dirty="0"/>
              <a:t>WATER</a:t>
            </a:r>
          </a:p>
          <a:p>
            <a:pPr marL="285750" indent="-285750">
              <a:spcAft>
                <a:spcPts val="600"/>
              </a:spcAft>
              <a:buFont typeface="Arial" panose="020B0604020202020204" pitchFamily="34" charset="0"/>
              <a:buChar char="•"/>
            </a:pPr>
            <a:r>
              <a:rPr lang="en-US" dirty="0"/>
              <a:t>FIRE</a:t>
            </a:r>
          </a:p>
        </p:txBody>
      </p:sp>
    </p:spTree>
    <p:extLst>
      <p:ext uri="{BB962C8B-B14F-4D97-AF65-F5344CB8AC3E}">
        <p14:creationId xmlns:p14="http://schemas.microsoft.com/office/powerpoint/2010/main" val="4225922279"/>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alpha val="92000"/>
          </a:schemeClr>
        </a:solidFill>
        <a:effectLst/>
      </p:bgPr>
    </p:bg>
    <p:spTree>
      <p:nvGrpSpPr>
        <p:cNvPr id="1" name=""/>
        <p:cNvGrpSpPr/>
        <p:nvPr/>
      </p:nvGrpSpPr>
      <p:grpSpPr>
        <a:xfrm>
          <a:off x="0" y="0"/>
          <a:ext cx="0" cy="0"/>
          <a:chOff x="0" y="0"/>
          <a:chExt cx="0" cy="0"/>
        </a:xfrm>
      </p:grpSpPr>
      <p:pic>
        <p:nvPicPr>
          <p:cNvPr id="4" name="Picture 3" descr="A group of clouds in the dark&#10;&#10;Description automatically generated">
            <a:extLst>
              <a:ext uri="{FF2B5EF4-FFF2-40B4-BE49-F238E27FC236}">
                <a16:creationId xmlns:a16="http://schemas.microsoft.com/office/drawing/2014/main" id="{43610C34-C3A2-774C-9D0B-A95BB70BC96F}"/>
              </a:ext>
            </a:extLst>
          </p:cNvPr>
          <p:cNvPicPr>
            <a:picLocks noChangeAspect="1"/>
          </p:cNvPicPr>
          <p:nvPr/>
        </p:nvPicPr>
        <p:blipFill>
          <a:blip r:embed="rId2">
            <a:alphaModFix amt="20000"/>
          </a:blip>
          <a:stretch>
            <a:fillRect/>
          </a:stretch>
        </p:blipFill>
        <p:spPr>
          <a:xfrm>
            <a:off x="0" y="3012"/>
            <a:ext cx="12192000" cy="6861764"/>
          </a:xfrm>
          <a:prstGeom prst="rect">
            <a:avLst/>
          </a:prstGeom>
        </p:spPr>
      </p:pic>
      <p:sp>
        <p:nvSpPr>
          <p:cNvPr id="6" name="TextBox 5">
            <a:extLst>
              <a:ext uri="{FF2B5EF4-FFF2-40B4-BE49-F238E27FC236}">
                <a16:creationId xmlns:a16="http://schemas.microsoft.com/office/drawing/2014/main" id="{67B5153B-547F-5C4F-B710-42C78123656D}"/>
              </a:ext>
            </a:extLst>
          </p:cNvPr>
          <p:cNvSpPr txBox="1"/>
          <p:nvPr/>
        </p:nvSpPr>
        <p:spPr>
          <a:xfrm>
            <a:off x="713295" y="5328996"/>
            <a:ext cx="10765410" cy="120726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700" dirty="0">
                <a:latin typeface="+mj-lt"/>
                <a:ea typeface="+mj-ea"/>
                <a:cs typeface="+mj-cs"/>
              </a:rPr>
              <a:t>LIL Shuriken is available on IOS and Android</a:t>
            </a:r>
          </a:p>
        </p:txBody>
      </p:sp>
      <p:pic>
        <p:nvPicPr>
          <p:cNvPr id="3" name="Picture 2" descr="A screen shot of a smart phone&#10;&#10;Description automatically generated">
            <a:extLst>
              <a:ext uri="{FF2B5EF4-FFF2-40B4-BE49-F238E27FC236}">
                <a16:creationId xmlns:a16="http://schemas.microsoft.com/office/drawing/2014/main" id="{9503C915-FDFD-0146-A23B-92FC2D2BF13C}"/>
              </a:ext>
            </a:extLst>
          </p:cNvPr>
          <p:cNvPicPr>
            <a:picLocks noChangeAspect="1"/>
          </p:cNvPicPr>
          <p:nvPr/>
        </p:nvPicPr>
        <p:blipFill rotWithShape="1">
          <a:blip r:embed="rId3"/>
          <a:srcRect t="1946" r="2" b="2"/>
          <a:stretch/>
        </p:blipFill>
        <p:spPr>
          <a:xfrm>
            <a:off x="1623827" y="224750"/>
            <a:ext cx="3227558" cy="5860647"/>
          </a:xfrm>
          <a:prstGeom prst="rect">
            <a:avLst/>
          </a:prstGeom>
        </p:spPr>
      </p:pic>
      <p:cxnSp>
        <p:nvCxnSpPr>
          <p:cNvPr id="47" name="Straight Connector 46">
            <a:extLst>
              <a:ext uri="{FF2B5EF4-FFF2-40B4-BE49-F238E27FC236}">
                <a16:creationId xmlns:a16="http://schemas.microsoft.com/office/drawing/2014/main" id="{3D83F26F-C55B-4A92-9AFF-4894D14E27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253414"/>
            <a:ext cx="0" cy="21209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screen shot of a computer&#10;&#10;Description automatically generated">
            <a:extLst>
              <a:ext uri="{FF2B5EF4-FFF2-40B4-BE49-F238E27FC236}">
                <a16:creationId xmlns:a16="http://schemas.microsoft.com/office/drawing/2014/main" id="{910D7D9C-E9BA-A94C-AF59-2F366B6FCCD8}"/>
              </a:ext>
            </a:extLst>
          </p:cNvPr>
          <p:cNvPicPr>
            <a:picLocks noChangeAspect="1"/>
          </p:cNvPicPr>
          <p:nvPr/>
        </p:nvPicPr>
        <p:blipFill rotWithShape="1">
          <a:blip r:embed="rId4"/>
          <a:srcRect t="4788" r="3" b="3"/>
          <a:stretch/>
        </p:blipFill>
        <p:spPr>
          <a:xfrm>
            <a:off x="7340616" y="204019"/>
            <a:ext cx="3227558" cy="5881378"/>
          </a:xfrm>
          <a:prstGeom prst="rect">
            <a:avLst/>
          </a:prstGeom>
        </p:spPr>
      </p:pic>
    </p:spTree>
    <p:extLst>
      <p:ext uri="{BB962C8B-B14F-4D97-AF65-F5344CB8AC3E}">
        <p14:creationId xmlns:p14="http://schemas.microsoft.com/office/powerpoint/2010/main" val="3197202923"/>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24000" y="6150114"/>
            <a:ext cx="8797636" cy="707886"/>
          </a:xfrm>
          <a:prstGeom prst="rect">
            <a:avLst/>
          </a:prstGeom>
          <a:solidFill>
            <a:schemeClr val="tx1">
              <a:lumMod val="75000"/>
              <a:lumOff val="25000"/>
            </a:schemeClr>
          </a:solidFill>
          <a:ln>
            <a:solidFill>
              <a:schemeClr val="bg1"/>
            </a:solidFill>
          </a:ln>
          <a:effectLst>
            <a:outerShdw blurRad="50800" dist="203200" dir="1620000" algn="ctr" rotWithShape="0">
              <a:schemeClr val="tx1">
                <a:lumMod val="65000"/>
                <a:lumOff val="35000"/>
              </a:schemeClr>
            </a:outerShdw>
          </a:effectLst>
        </p:spPr>
        <p:txBody>
          <a:bodyPr wrap="square" rtlCol="0">
            <a:spAutoFit/>
          </a:bodyPr>
          <a:lstStyle/>
          <a:p>
            <a:pPr algn="ctr"/>
            <a:r>
              <a:rPr lang="en-US" sz="4000" dirty="0">
                <a:solidFill>
                  <a:schemeClr val="bg1"/>
                </a:solidFill>
              </a:rPr>
              <a:t>SAMPLE LEVEL</a:t>
            </a:r>
          </a:p>
        </p:txBody>
      </p:sp>
      <p:sp>
        <p:nvSpPr>
          <p:cNvPr id="2" name="Right Arrow 1">
            <a:extLst>
              <a:ext uri="{FF2B5EF4-FFF2-40B4-BE49-F238E27FC236}">
                <a16:creationId xmlns:a16="http://schemas.microsoft.com/office/drawing/2014/main" id="{2C79B89A-D5E4-4F44-8C86-03C72E1B1AC3}"/>
              </a:ext>
            </a:extLst>
          </p:cNvPr>
          <p:cNvSpPr/>
          <p:nvPr/>
        </p:nvSpPr>
        <p:spPr>
          <a:xfrm>
            <a:off x="0" y="4004442"/>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a:extLst>
              <a:ext uri="{FF2B5EF4-FFF2-40B4-BE49-F238E27FC236}">
                <a16:creationId xmlns:a16="http://schemas.microsoft.com/office/drawing/2014/main" id="{B3645D93-A772-AD4C-AD8B-7220A1B9A29D}"/>
              </a:ext>
            </a:extLst>
          </p:cNvPr>
          <p:cNvSpPr/>
          <p:nvPr/>
        </p:nvSpPr>
        <p:spPr>
          <a:xfrm>
            <a:off x="11135711" y="1424152"/>
            <a:ext cx="978408"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2043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descr="A picture containing outdoor, building, water, clock&#10;&#10;Description automatically generated">
            <a:extLst>
              <a:ext uri="{FF2B5EF4-FFF2-40B4-BE49-F238E27FC236}">
                <a16:creationId xmlns:a16="http://schemas.microsoft.com/office/drawing/2014/main" id="{DFED09F9-3180-3244-9BDC-45EEC1F92776}"/>
              </a:ext>
            </a:extLst>
          </p:cNvPr>
          <p:cNvPicPr>
            <a:picLocks noChangeAspect="1"/>
          </p:cNvPicPr>
          <p:nvPr/>
        </p:nvPicPr>
        <p:blipFill>
          <a:blip r:embed="rId2">
            <a:alphaModFix amt="37000"/>
          </a:blip>
          <a:stretch>
            <a:fillRect/>
          </a:stretch>
        </p:blipFill>
        <p:spPr>
          <a:xfrm>
            <a:off x="0" y="0"/>
            <a:ext cx="12192000" cy="6858000"/>
          </a:xfrm>
          <a:prstGeom prst="rect">
            <a:avLst/>
          </a:prstGeom>
        </p:spPr>
      </p:pic>
      <p:sp>
        <p:nvSpPr>
          <p:cNvPr id="22" name="Freeform: Shape 2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2332" y="1395662"/>
            <a:ext cx="4815218" cy="3368843"/>
          </a:xfrm>
          <a:prstGeom prst="rect">
            <a:avLst/>
          </a:prstGeom>
        </p:spPr>
        <p:txBody>
          <a:bodyPr vert="horz" lIns="91440" tIns="45720" rIns="91440" bIns="45720" rtlCol="0" anchor="ctr">
            <a:normAutofit/>
          </a:bodyPr>
          <a:lstStyle/>
          <a:p>
            <a:pPr algn="ctr">
              <a:lnSpc>
                <a:spcPct val="90000"/>
              </a:lnSpc>
              <a:spcBef>
                <a:spcPct val="0"/>
              </a:spcBef>
              <a:spcAft>
                <a:spcPts val="600"/>
              </a:spcAft>
            </a:pPr>
            <a:endParaRPr lang="en-US" sz="4400" kern="1200" dirty="0">
              <a:solidFill>
                <a:schemeClr val="tx1"/>
              </a:solidFill>
              <a:latin typeface="+mj-lt"/>
              <a:ea typeface="+mj-ea"/>
              <a:cs typeface="+mj-cs"/>
            </a:endParaRPr>
          </a:p>
          <a:p>
            <a:pPr algn="ctr">
              <a:lnSpc>
                <a:spcPct val="90000"/>
              </a:lnSpc>
              <a:spcBef>
                <a:spcPct val="0"/>
              </a:spcBef>
              <a:spcAft>
                <a:spcPts val="600"/>
              </a:spcAft>
            </a:pPr>
            <a:r>
              <a:rPr lang="en-US" sz="4400" kern="1200" dirty="0">
                <a:solidFill>
                  <a:schemeClr val="tx1"/>
                </a:solidFill>
                <a:latin typeface="+mj-lt"/>
                <a:ea typeface="+mj-ea"/>
                <a:cs typeface="+mj-cs"/>
              </a:rPr>
              <a:t> GAME LOGO</a:t>
            </a:r>
          </a:p>
          <a:p>
            <a:pPr algn="ctr">
              <a:lnSpc>
                <a:spcPct val="90000"/>
              </a:lnSpc>
              <a:spcBef>
                <a:spcPct val="0"/>
              </a:spcBef>
              <a:spcAft>
                <a:spcPts val="600"/>
              </a:spcAft>
            </a:pPr>
            <a:endParaRPr lang="en-US" sz="4400" kern="1200" dirty="0">
              <a:solidFill>
                <a:schemeClr val="tx1"/>
              </a:solidFill>
              <a:latin typeface="+mj-lt"/>
              <a:ea typeface="+mj-ea"/>
              <a:cs typeface="+mj-cs"/>
            </a:endParaRPr>
          </a:p>
          <a:p>
            <a:pPr algn="ctr">
              <a:lnSpc>
                <a:spcPct val="90000"/>
              </a:lnSpc>
              <a:spcBef>
                <a:spcPct val="0"/>
              </a:spcBef>
              <a:spcAft>
                <a:spcPts val="600"/>
              </a:spcAft>
            </a:pPr>
            <a:endParaRPr lang="en-US" sz="4400" kern="1200" dirty="0">
              <a:solidFill>
                <a:schemeClr val="tx1"/>
              </a:solidFill>
              <a:latin typeface="+mj-lt"/>
              <a:ea typeface="+mj-ea"/>
              <a:cs typeface="+mj-cs"/>
            </a:endParaRPr>
          </a:p>
        </p:txBody>
      </p:sp>
      <p:pic>
        <p:nvPicPr>
          <p:cNvPr id="12" name="Picture 11"/>
          <p:cNvPicPr>
            <a:picLocks/>
          </p:cNvPicPr>
          <p:nvPr/>
        </p:nvPicPr>
        <p:blipFill>
          <a:blip r:embed="rId3"/>
          <a:srcRect/>
          <a:stretch/>
        </p:blipFill>
        <p:spPr>
          <a:xfrm>
            <a:off x="6202894" y="643467"/>
            <a:ext cx="5395432" cy="5278140"/>
          </a:xfrm>
          <a:prstGeom prst="rect">
            <a:avLst/>
          </a:prstGeom>
        </p:spPr>
      </p:pic>
    </p:spTree>
    <p:extLst>
      <p:ext uri="{BB962C8B-B14F-4D97-AF65-F5344CB8AC3E}">
        <p14:creationId xmlns:p14="http://schemas.microsoft.com/office/powerpoint/2010/main" val="311053937"/>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51307" y="640081"/>
            <a:ext cx="3822370" cy="3681976"/>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4400">
                <a:solidFill>
                  <a:schemeClr val="bg1"/>
                </a:solidFill>
                <a:latin typeface="+mj-lt"/>
                <a:ea typeface="+mj-ea"/>
                <a:cs typeface="+mj-cs"/>
              </a:rPr>
              <a:t>PROMOTIONAL  POSTER</a:t>
            </a:r>
            <a:endParaRPr lang="en-US" sz="4400" dirty="0">
              <a:solidFill>
                <a:schemeClr val="bg1"/>
              </a:solidFill>
              <a:latin typeface="+mj-lt"/>
              <a:ea typeface="+mj-ea"/>
              <a:cs typeface="+mj-cs"/>
            </a:endParaRPr>
          </a:p>
        </p:txBody>
      </p:sp>
      <p:pic>
        <p:nvPicPr>
          <p:cNvPr id="4" name="Picture 3" descr="A picture containing clock&#10;&#10;Description automatically generated"/>
          <p:cNvPicPr>
            <a:picLocks/>
          </p:cNvPicPr>
          <p:nvPr/>
        </p:nvPicPr>
        <p:blipFill>
          <a:blip r:embed="rId2"/>
          <a:srcRect/>
          <a:stretch/>
        </p:blipFill>
        <p:spPr>
          <a:xfrm>
            <a:off x="5623901" y="0"/>
            <a:ext cx="4972594" cy="6858000"/>
          </a:xfrm>
          <a:prstGeom prst="rect">
            <a:avLst/>
          </a:prstGeom>
          <a:effectLst>
            <a:glow rad="673100">
              <a:schemeClr val="bg2">
                <a:lumMod val="25000"/>
                <a:alpha val="33000"/>
              </a:schemeClr>
            </a:glow>
            <a:outerShdw blurRad="241300" dist="50800" dir="13020000" sx="95000" sy="95000" algn="ctr" rotWithShape="0">
              <a:schemeClr val="tx1">
                <a:lumMod val="50000"/>
                <a:lumOff val="50000"/>
              </a:schemeClr>
            </a:outerShdw>
          </a:effectLst>
        </p:spPr>
      </p:pic>
    </p:spTree>
    <p:extLst>
      <p:ext uri="{BB962C8B-B14F-4D97-AF65-F5344CB8AC3E}">
        <p14:creationId xmlns:p14="http://schemas.microsoft.com/office/powerpoint/2010/main" val="745202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drawing of a cartoon character&#10;&#10;Description automatically generated">
            <a:extLst>
              <a:ext uri="{FF2B5EF4-FFF2-40B4-BE49-F238E27FC236}">
                <a16:creationId xmlns:a16="http://schemas.microsoft.com/office/drawing/2014/main" id="{1A7C2BDD-3D7D-5346-8E01-19DFE51FFF51}"/>
              </a:ext>
            </a:extLst>
          </p:cNvPr>
          <p:cNvPicPr>
            <a:picLocks noChangeAspect="1"/>
          </p:cNvPicPr>
          <p:nvPr/>
        </p:nvPicPr>
        <p:blipFill rotWithShape="1">
          <a:blip r:embed="rId2">
            <a:duotone>
              <a:prstClr val="black"/>
              <a:schemeClr val="tx2">
                <a:tint val="45000"/>
                <a:satMod val="400000"/>
              </a:schemeClr>
            </a:duotone>
            <a:alphaModFix amt="35000"/>
          </a:blip>
          <a:srcRect t="17899" r="-2" b="15588"/>
          <a:stretch/>
        </p:blipFill>
        <p:spPr>
          <a:xfrm>
            <a:off x="-19" y="10"/>
            <a:ext cx="12192000" cy="6855948"/>
          </a:xfrm>
          <a:prstGeom prst="rect">
            <a:avLst/>
          </a:prstGeom>
        </p:spPr>
      </p:pic>
      <p:sp>
        <p:nvSpPr>
          <p:cNvPr id="3" name="TextBox 2">
            <a:extLst>
              <a:ext uri="{FF2B5EF4-FFF2-40B4-BE49-F238E27FC236}">
                <a16:creationId xmlns:a16="http://schemas.microsoft.com/office/drawing/2014/main" id="{DA63A4F1-7C35-5243-B355-D6A39AE18F84}"/>
              </a:ext>
            </a:extLst>
          </p:cNvPr>
          <p:cNvSpPr txBox="1"/>
          <p:nvPr/>
        </p:nvSpPr>
        <p:spPr>
          <a:xfrm>
            <a:off x="718281" y="581159"/>
            <a:ext cx="5995605" cy="1325563"/>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9600" kern="1200" dirty="0">
                <a:solidFill>
                  <a:schemeClr val="tx1"/>
                </a:solidFill>
                <a:latin typeface="+mj-lt"/>
                <a:ea typeface="+mj-ea"/>
                <a:cs typeface="+mj-cs"/>
              </a:rPr>
              <a:t>Thank you </a:t>
            </a:r>
          </a:p>
        </p:txBody>
      </p:sp>
      <p:sp>
        <p:nvSpPr>
          <p:cNvPr id="2" name="Rectangle 1">
            <a:extLst>
              <a:ext uri="{FF2B5EF4-FFF2-40B4-BE49-F238E27FC236}">
                <a16:creationId xmlns:a16="http://schemas.microsoft.com/office/drawing/2014/main" id="{BDDBDC92-178E-EA4E-AB60-BCC405A94A03}"/>
              </a:ext>
            </a:extLst>
          </p:cNvPr>
          <p:cNvSpPr/>
          <p:nvPr/>
        </p:nvSpPr>
        <p:spPr>
          <a:xfrm>
            <a:off x="1440998" y="2790498"/>
            <a:ext cx="5272888" cy="3181684"/>
          </a:xfrm>
          <a:prstGeom prst="rect">
            <a:avLst/>
          </a:prstGeom>
        </p:spPr>
        <p:txBody>
          <a:bodyPr vert="horz" lIns="91440" tIns="45720" rIns="91440" bIns="45720" rtlCol="0" anchor="t">
            <a:normAutofit/>
          </a:bodyPr>
          <a:lstStyle/>
          <a:p>
            <a:pPr>
              <a:lnSpc>
                <a:spcPct val="90000"/>
              </a:lnSpc>
              <a:spcAft>
                <a:spcPts val="600"/>
              </a:spcAft>
            </a:pPr>
            <a:r>
              <a:rPr lang="en-US" dirty="0"/>
              <a:t>Game design and Artwork Created by Joshua Jackson</a:t>
            </a:r>
          </a:p>
          <a:p>
            <a:pPr>
              <a:lnSpc>
                <a:spcPct val="90000"/>
              </a:lnSpc>
              <a:spcAft>
                <a:spcPts val="600"/>
              </a:spcAft>
            </a:pPr>
            <a:endParaRPr lang="en-US" dirty="0"/>
          </a:p>
          <a:p>
            <a:pPr>
              <a:lnSpc>
                <a:spcPct val="90000"/>
              </a:lnSpc>
              <a:spcAft>
                <a:spcPts val="600"/>
              </a:spcAft>
            </a:pPr>
            <a:endParaRPr lang="en-US" dirty="0"/>
          </a:p>
          <a:p>
            <a:pPr>
              <a:lnSpc>
                <a:spcPct val="90000"/>
              </a:lnSpc>
              <a:spcAft>
                <a:spcPts val="600"/>
              </a:spcAft>
            </a:pPr>
            <a:r>
              <a:rPr lang="en-US" dirty="0"/>
              <a:t>All images of Japan in the background were obtained royalty-free from Google images</a:t>
            </a:r>
          </a:p>
        </p:txBody>
      </p:sp>
      <p:sp>
        <p:nvSpPr>
          <p:cNvPr id="12" name="Freeform 49">
            <a:extLst>
              <a:ext uri="{FF2B5EF4-FFF2-40B4-BE49-F238E27FC236}">
                <a16:creationId xmlns:a16="http://schemas.microsoft.com/office/drawing/2014/main" id="{EF9B8DF2-C3F5-49A2-94D2-F7B65A0F1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4" y="581159"/>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alpha val="8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food&#10;&#10;Description automatically generated">
            <a:extLst>
              <a:ext uri="{FF2B5EF4-FFF2-40B4-BE49-F238E27FC236}">
                <a16:creationId xmlns:a16="http://schemas.microsoft.com/office/drawing/2014/main" id="{D75270B4-073C-7F4E-A752-6D28A7635AFF}"/>
              </a:ext>
            </a:extLst>
          </p:cNvPr>
          <p:cNvPicPr>
            <a:picLocks noChangeAspect="1"/>
          </p:cNvPicPr>
          <p:nvPr/>
        </p:nvPicPr>
        <p:blipFill rotWithShape="1">
          <a:blip r:embed="rId3"/>
          <a:srcRect t="15430" b="16676"/>
          <a:stretch/>
        </p:blipFill>
        <p:spPr>
          <a:xfrm>
            <a:off x="6893344" y="760562"/>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3509906566"/>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alphaModFix amt="35000"/>
            <a:extLst>
              <a:ext uri="{28A0092B-C50C-407E-A947-70E740481C1C}">
                <a14:useLocalDpi xmlns:a14="http://schemas.microsoft.com/office/drawing/2010/main" val="0"/>
              </a:ext>
            </a:extLst>
          </a:blip>
          <a:srcRect b="7435"/>
          <a:stretch/>
        </p:blipFill>
        <p:spPr>
          <a:xfrm>
            <a:off x="-1" y="-30"/>
            <a:ext cx="12192000" cy="6855958"/>
          </a:xfrm>
          <a:prstGeom prst="rect">
            <a:avLst/>
          </a:prstGeom>
        </p:spPr>
      </p:pic>
      <p:sp>
        <p:nvSpPr>
          <p:cNvPr id="4" name="TextBox 3">
            <a:extLst>
              <a:ext uri="{FF2B5EF4-FFF2-40B4-BE49-F238E27FC236}">
                <a16:creationId xmlns:a16="http://schemas.microsoft.com/office/drawing/2014/main" id="{1D3DE325-5A9F-4C60-8E5C-EC6570A0F309}"/>
              </a:ext>
            </a:extLst>
          </p:cNvPr>
          <p:cNvSpPr txBox="1"/>
          <p:nvPr/>
        </p:nvSpPr>
        <p:spPr>
          <a:xfrm>
            <a:off x="368298" y="2663249"/>
            <a:ext cx="4666470" cy="2076333"/>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2800" kern="1200" dirty="0">
                <a:solidFill>
                  <a:schemeClr val="tx1"/>
                </a:solidFill>
                <a:latin typeface="+mj-lt"/>
                <a:ea typeface="+mj-ea"/>
                <a:cs typeface="+mj-cs"/>
              </a:rPr>
              <a:t>LIL Shuriken</a:t>
            </a:r>
          </a:p>
          <a:p>
            <a:pPr>
              <a:lnSpc>
                <a:spcPct val="90000"/>
              </a:lnSpc>
              <a:spcBef>
                <a:spcPct val="0"/>
              </a:spcBef>
              <a:spcAft>
                <a:spcPts val="600"/>
              </a:spcAft>
            </a:pPr>
            <a:r>
              <a:rPr lang="en-US" sz="2800" kern="1200" dirty="0">
                <a:solidFill>
                  <a:schemeClr val="tx1"/>
                </a:solidFill>
                <a:latin typeface="+mj-lt"/>
                <a:ea typeface="+mj-ea"/>
                <a:cs typeface="+mj-cs"/>
              </a:rPr>
              <a:t>                     “Our Hero” </a:t>
            </a:r>
          </a:p>
        </p:txBody>
      </p:sp>
      <p:sp>
        <p:nvSpPr>
          <p:cNvPr id="24" name="Freeform: Shape 19">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B7D74CB-3D6F-4CCB-8713-EDAFB743AC36}"/>
              </a:ext>
            </a:extLst>
          </p:cNvPr>
          <p:cNvPicPr>
            <a:picLocks noChangeAspect="1"/>
          </p:cNvPicPr>
          <p:nvPr/>
        </p:nvPicPr>
        <p:blipFill rotWithShape="1">
          <a:blip r:embed="rId3">
            <a:extLst>
              <a:ext uri="{28A0092B-C50C-407E-A947-70E740481C1C}">
                <a14:useLocalDpi xmlns:a14="http://schemas.microsoft.com/office/drawing/2010/main" val="0"/>
              </a:ext>
            </a:extLst>
          </a:blip>
          <a:srcRect t="14992" r="-2" b="2650"/>
          <a:stretch/>
        </p:blipFill>
        <p:spPr>
          <a:xfrm>
            <a:off x="6021086" y="544804"/>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
        <p:nvSpPr>
          <p:cNvPr id="2" name="Rectangle 1">
            <a:extLst>
              <a:ext uri="{FF2B5EF4-FFF2-40B4-BE49-F238E27FC236}">
                <a16:creationId xmlns:a16="http://schemas.microsoft.com/office/drawing/2014/main" id="{CFC4CA2E-22D9-0E43-BCCB-D41146829277}"/>
              </a:ext>
            </a:extLst>
          </p:cNvPr>
          <p:cNvSpPr/>
          <p:nvPr/>
        </p:nvSpPr>
        <p:spPr>
          <a:xfrm>
            <a:off x="368298" y="3966450"/>
            <a:ext cx="5652784" cy="2308324"/>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rPr>
              <a:t>Our hero in the game. Now that he is all that is left of his clan, the protectors of the elements, he is the only one that can stop The Erementaru, but he must believe in himself first, in order to do so. The ultimate test has made its way upon this young ninja, and he will learn more about himself as the story unfolds. The boy ninja has a secret, but you must guide him through worlds of dangerous enemies to discover what that secret is.</a:t>
            </a:r>
          </a:p>
        </p:txBody>
      </p:sp>
    </p:spTree>
    <p:extLst>
      <p:ext uri="{BB962C8B-B14F-4D97-AF65-F5344CB8AC3E}">
        <p14:creationId xmlns:p14="http://schemas.microsoft.com/office/powerpoint/2010/main" val="1650920202"/>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alphaModFix amt="35000"/>
            <a:extLst>
              <a:ext uri="{28A0092B-C50C-407E-A947-70E740481C1C}">
                <a14:useLocalDpi xmlns:a14="http://schemas.microsoft.com/office/drawing/2010/main" val="0"/>
              </a:ext>
            </a:extLst>
          </a:blip>
          <a:srcRect t="20237"/>
          <a:stretch/>
        </p:blipFill>
        <p:spPr>
          <a:xfrm>
            <a:off x="-1" y="-30"/>
            <a:ext cx="12192000" cy="6855958"/>
          </a:xfrm>
          <a:prstGeom prst="rect">
            <a:avLst/>
          </a:prstGeom>
        </p:spPr>
      </p:pic>
      <p:sp>
        <p:nvSpPr>
          <p:cNvPr id="2" name="TextBox 1">
            <a:extLst>
              <a:ext uri="{FF2B5EF4-FFF2-40B4-BE49-F238E27FC236}">
                <a16:creationId xmlns:a16="http://schemas.microsoft.com/office/drawing/2014/main" id="{F0C44EFA-3724-43AC-8575-096BEEB97F4A}"/>
              </a:ext>
            </a:extLst>
          </p:cNvPr>
          <p:cNvSpPr txBox="1"/>
          <p:nvPr/>
        </p:nvSpPr>
        <p:spPr>
          <a:xfrm>
            <a:off x="6095999" y="3427949"/>
            <a:ext cx="5319433" cy="2076333"/>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2800" kern="1200" dirty="0">
                <a:latin typeface="+mj-lt"/>
                <a:ea typeface="+mj-ea"/>
                <a:cs typeface="+mj-cs"/>
              </a:rPr>
              <a:t>LIL Meow</a:t>
            </a:r>
          </a:p>
          <a:p>
            <a:pPr>
              <a:lnSpc>
                <a:spcPct val="90000"/>
              </a:lnSpc>
              <a:spcBef>
                <a:spcPct val="0"/>
              </a:spcBef>
              <a:spcAft>
                <a:spcPts val="600"/>
              </a:spcAft>
            </a:pPr>
            <a:r>
              <a:rPr lang="en-US" sz="2800" kern="1200" dirty="0">
                <a:latin typeface="+mj-lt"/>
                <a:ea typeface="+mj-ea"/>
                <a:cs typeface="+mj-cs"/>
              </a:rPr>
              <a:t>           “The Fearless”</a:t>
            </a:r>
          </a:p>
        </p:txBody>
      </p:sp>
      <p:sp>
        <p:nvSpPr>
          <p:cNvPr id="35" name="Freeform: Shape 34">
            <a:extLst>
              <a:ext uri="{FF2B5EF4-FFF2-40B4-BE49-F238E27FC236}">
                <a16:creationId xmlns:a16="http://schemas.microsoft.com/office/drawing/2014/main" id="{F72D119F-8562-42DA-AE9A-70D44FDCFD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389868" cy="6374535"/>
          </a:xfrm>
          <a:custGeom>
            <a:avLst/>
            <a:gdLst>
              <a:gd name="connsiteX0" fmla="*/ 620377 w 5389868"/>
              <a:gd name="connsiteY0" fmla="*/ 6374535 h 6374535"/>
              <a:gd name="connsiteX1" fmla="*/ 3459520 w 5389868"/>
              <a:gd name="connsiteY1" fmla="*/ 6374535 h 6374535"/>
              <a:gd name="connsiteX2" fmla="*/ 3638761 w 5389868"/>
              <a:gd name="connsiteY2" fmla="*/ 6288190 h 6374535"/>
              <a:gd name="connsiteX3" fmla="*/ 5389868 w 5389868"/>
              <a:gd name="connsiteY3" fmla="*/ 3346018 h 6374535"/>
              <a:gd name="connsiteX4" fmla="*/ 2043850 w 5389868"/>
              <a:gd name="connsiteY4" fmla="*/ 0 h 6374535"/>
              <a:gd name="connsiteX5" fmla="*/ 139826 w 5389868"/>
              <a:gd name="connsiteY5" fmla="*/ 594192 h 6374535"/>
              <a:gd name="connsiteX6" fmla="*/ 0 w 5389868"/>
              <a:gd name="connsiteY6" fmla="*/ 700065 h 6374535"/>
              <a:gd name="connsiteX7" fmla="*/ 0 w 5389868"/>
              <a:gd name="connsiteY7" fmla="*/ 5991971 h 6374535"/>
              <a:gd name="connsiteX8" fmla="*/ 139827 w 5389868"/>
              <a:gd name="connsiteY8" fmla="*/ 6097845 h 6374535"/>
              <a:gd name="connsiteX9" fmla="*/ 378347 w 5389868"/>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89868" h="6374535">
                <a:moveTo>
                  <a:pt x="620377" y="6374535"/>
                </a:moveTo>
                <a:lnTo>
                  <a:pt x="3459520" y="6374535"/>
                </a:lnTo>
                <a:lnTo>
                  <a:pt x="3638761" y="6288190"/>
                </a:lnTo>
                <a:cubicBezTo>
                  <a:pt x="4681799" y="5721578"/>
                  <a:pt x="5389868" y="4616487"/>
                  <a:pt x="5389868" y="3346018"/>
                </a:cubicBezTo>
                <a:cubicBezTo>
                  <a:pt x="5389868" y="1498063"/>
                  <a:pt x="3891805" y="0"/>
                  <a:pt x="2043850" y="0"/>
                </a:cubicBezTo>
                <a:cubicBezTo>
                  <a:pt x="1336430" y="0"/>
                  <a:pt x="680285" y="219535"/>
                  <a:pt x="139826" y="594192"/>
                </a:cubicBezTo>
                <a:lnTo>
                  <a:pt x="0" y="700065"/>
                </a:lnTo>
                <a:lnTo>
                  <a:pt x="0" y="5991971"/>
                </a:lnTo>
                <a:lnTo>
                  <a:pt x="139827" y="6097845"/>
                </a:lnTo>
                <a:cubicBezTo>
                  <a:pt x="217035" y="6151367"/>
                  <a:pt x="296605" y="6201724"/>
                  <a:pt x="378347" y="624872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4527" r="1" b="8353"/>
          <a:stretch/>
        </p:blipFill>
        <p:spPr>
          <a:xfrm>
            <a:off x="4" y="4"/>
            <a:ext cx="5234519" cy="6210629"/>
          </a:xfrm>
          <a:custGeom>
            <a:avLst/>
            <a:gdLst/>
            <a:ahLst/>
            <a:cxnLst/>
            <a:rect l="l" t="t" r="r" b="b"/>
            <a:pathLst>
              <a:path w="5234519" h="6210629">
                <a:moveTo>
                  <a:pt x="1082595" y="0"/>
                </a:moveTo>
                <a:lnTo>
                  <a:pt x="3027450" y="0"/>
                </a:lnTo>
                <a:lnTo>
                  <a:pt x="3291029" y="96471"/>
                </a:lnTo>
                <a:cubicBezTo>
                  <a:pt x="4433137" y="579542"/>
                  <a:pt x="5234519" y="1710443"/>
                  <a:pt x="5234519" y="3028517"/>
                </a:cubicBezTo>
                <a:cubicBezTo>
                  <a:pt x="5234519" y="4785949"/>
                  <a:pt x="3809839" y="6210629"/>
                  <a:pt x="2052407" y="6210629"/>
                </a:cubicBezTo>
                <a:cubicBezTo>
                  <a:pt x="1283531" y="6210629"/>
                  <a:pt x="578345" y="5937936"/>
                  <a:pt x="28288" y="5483989"/>
                </a:cubicBezTo>
                <a:lnTo>
                  <a:pt x="0" y="5458279"/>
                </a:lnTo>
                <a:lnTo>
                  <a:pt x="0" y="598754"/>
                </a:lnTo>
                <a:lnTo>
                  <a:pt x="28288" y="573044"/>
                </a:lnTo>
                <a:cubicBezTo>
                  <a:pt x="303317" y="346070"/>
                  <a:pt x="617127" y="164410"/>
                  <a:pt x="958290" y="39494"/>
                </a:cubicBezTo>
                <a:close/>
              </a:path>
            </a:pathLst>
          </a:custGeom>
        </p:spPr>
      </p:pic>
      <p:sp>
        <p:nvSpPr>
          <p:cNvPr id="4" name="Rectangle 3">
            <a:extLst>
              <a:ext uri="{FF2B5EF4-FFF2-40B4-BE49-F238E27FC236}">
                <a16:creationId xmlns:a16="http://schemas.microsoft.com/office/drawing/2014/main" id="{9A7D003C-5C2C-C340-A18F-4B493731944D}"/>
              </a:ext>
            </a:extLst>
          </p:cNvPr>
          <p:cNvSpPr/>
          <p:nvPr/>
        </p:nvSpPr>
        <p:spPr>
          <a:xfrm>
            <a:off x="6072445" y="4678420"/>
            <a:ext cx="6096000" cy="1477328"/>
          </a:xfrm>
          <a:prstGeom prst="rect">
            <a:avLst/>
          </a:prstGeom>
        </p:spPr>
        <p:txBody>
          <a:bodyPr>
            <a:spAutoFit/>
          </a:bodyPr>
          <a:lstStyle/>
          <a:p>
            <a:r>
              <a:rPr lang="en-US" dirty="0">
                <a:latin typeface="Times New Roman" panose="02020603050405020304" pitchFamily="18" charset="0"/>
                <a:ea typeface="Times New Roman" panose="02020603050405020304" pitchFamily="18" charset="0"/>
              </a:rPr>
              <a:t>Shuriken's best friend. He is a baby tiger that can roar like a beast. This fearless companion will be at Shurikens' side each step of the way and every once in a while, let his true fury be known. Do not mess with this guy, he may be cute and cuddly, but look out he might just bite.</a:t>
            </a:r>
          </a:p>
        </p:txBody>
      </p:sp>
    </p:spTree>
    <p:extLst>
      <p:ext uri="{BB962C8B-B14F-4D97-AF65-F5344CB8AC3E}">
        <p14:creationId xmlns:p14="http://schemas.microsoft.com/office/powerpoint/2010/main" val="74206666"/>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alphaModFix amt="35000"/>
            <a:extLst>
              <a:ext uri="{28A0092B-C50C-407E-A947-70E740481C1C}">
                <a14:useLocalDpi xmlns:a14="http://schemas.microsoft.com/office/drawing/2010/main" val="0"/>
              </a:ext>
            </a:extLst>
          </a:blip>
          <a:srcRect l="2171" r="37366" b="-1"/>
          <a:stretch/>
        </p:blipFill>
        <p:spPr>
          <a:xfrm>
            <a:off x="-8" y="-7"/>
            <a:ext cx="12192000" cy="6855958"/>
          </a:xfrm>
          <a:prstGeom prst="rect">
            <a:avLst/>
          </a:prstGeom>
        </p:spPr>
      </p:pic>
      <p:sp>
        <p:nvSpPr>
          <p:cNvPr id="2" name="TextBox 1">
            <a:extLst>
              <a:ext uri="{FF2B5EF4-FFF2-40B4-BE49-F238E27FC236}">
                <a16:creationId xmlns:a16="http://schemas.microsoft.com/office/drawing/2014/main" id="{B1826E90-FE73-4495-A149-CCB04A9181D6}"/>
              </a:ext>
            </a:extLst>
          </p:cNvPr>
          <p:cNvSpPr txBox="1"/>
          <p:nvPr/>
        </p:nvSpPr>
        <p:spPr>
          <a:xfrm>
            <a:off x="266691" y="3111126"/>
            <a:ext cx="4666470" cy="2076333"/>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2800" kern="1200" dirty="0">
                <a:solidFill>
                  <a:schemeClr val="tx1"/>
                </a:solidFill>
                <a:latin typeface="+mj-lt"/>
                <a:ea typeface="+mj-ea"/>
                <a:cs typeface="+mj-cs"/>
              </a:rPr>
              <a:t>The Frozen Master</a:t>
            </a:r>
          </a:p>
        </p:txBody>
      </p:sp>
      <p:sp>
        <p:nvSpPr>
          <p:cNvPr id="33" name="Freeform: Shape 3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8C7E4DE-EC6C-43AB-9046-42E52FEBDAD6}"/>
              </a:ext>
            </a:extLst>
          </p:cNvPr>
          <p:cNvPicPr>
            <a:picLocks noChangeAspect="1"/>
          </p:cNvPicPr>
          <p:nvPr/>
        </p:nvPicPr>
        <p:blipFill rotWithShape="1">
          <a:blip r:embed="rId3">
            <a:extLst>
              <a:ext uri="{28A0092B-C50C-407E-A947-70E740481C1C}">
                <a14:useLocalDpi xmlns:a14="http://schemas.microsoft.com/office/drawing/2010/main" val="0"/>
              </a:ext>
            </a:extLst>
          </a:blip>
          <a:srcRect t="27773" r="-1" b="14679"/>
          <a:stretch/>
        </p:blipFill>
        <p:spPr>
          <a:xfrm>
            <a:off x="6021086" y="544804"/>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
        <p:nvSpPr>
          <p:cNvPr id="3" name="Rectangle 2">
            <a:extLst>
              <a:ext uri="{FF2B5EF4-FFF2-40B4-BE49-F238E27FC236}">
                <a16:creationId xmlns:a16="http://schemas.microsoft.com/office/drawing/2014/main" id="{AE5B0471-F021-7D45-8D8A-7BE1FC394661}"/>
              </a:ext>
            </a:extLst>
          </p:cNvPr>
          <p:cNvSpPr/>
          <p:nvPr/>
        </p:nvSpPr>
        <p:spPr>
          <a:xfrm>
            <a:off x="266700" y="3746874"/>
            <a:ext cx="5590612" cy="2308324"/>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rPr>
              <a:t>Once a Master Ninja and Overlord in Shurikens father's group of stealthy assassins, The frozen master tried to steal the elements and was banished to the snowy mountains for his thievery. His cold and calculating composure, as well as his lust for power, is matched only by his hatred of the Ninja Ancestry. He has joined The Erementaru to exact revenge on shuriken and to help the Shogun destroy the world.</a:t>
            </a:r>
          </a:p>
        </p:txBody>
      </p:sp>
    </p:spTree>
    <p:extLst>
      <p:ext uri="{BB962C8B-B14F-4D97-AF65-F5344CB8AC3E}">
        <p14:creationId xmlns:p14="http://schemas.microsoft.com/office/powerpoint/2010/main" val="1600214624"/>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body of water&#10;&#10;Description automatically generated">
            <a:extLst>
              <a:ext uri="{FF2B5EF4-FFF2-40B4-BE49-F238E27FC236}">
                <a16:creationId xmlns:a16="http://schemas.microsoft.com/office/drawing/2014/main" id="{D140103F-AB83-034D-98B3-893C611C8BA8}"/>
              </a:ext>
            </a:extLst>
          </p:cNvPr>
          <p:cNvPicPr>
            <a:picLocks noChangeAspect="1"/>
          </p:cNvPicPr>
          <p:nvPr/>
        </p:nvPicPr>
        <p:blipFill rotWithShape="1">
          <a:blip r:embed="rId2">
            <a:alphaModFix amt="35000"/>
          </a:blip>
          <a:srcRect t="10027"/>
          <a:stretch/>
        </p:blipFill>
        <p:spPr>
          <a:xfrm>
            <a:off x="-5" y="-30"/>
            <a:ext cx="12192000" cy="6855958"/>
          </a:xfrm>
          <a:prstGeom prst="rect">
            <a:avLst/>
          </a:prstGeom>
        </p:spPr>
      </p:pic>
      <p:sp>
        <p:nvSpPr>
          <p:cNvPr id="2" name="Title 1">
            <a:extLst>
              <a:ext uri="{FF2B5EF4-FFF2-40B4-BE49-F238E27FC236}">
                <a16:creationId xmlns:a16="http://schemas.microsoft.com/office/drawing/2014/main" id="{FB87426F-AD63-324C-9FB6-D2640D5A60CD}"/>
              </a:ext>
            </a:extLst>
          </p:cNvPr>
          <p:cNvSpPr>
            <a:spLocks noGrp="1"/>
          </p:cNvSpPr>
          <p:nvPr>
            <p:ph type="title"/>
          </p:nvPr>
        </p:nvSpPr>
        <p:spPr>
          <a:xfrm>
            <a:off x="5684160" y="3640254"/>
            <a:ext cx="3256639" cy="539054"/>
          </a:xfrm>
        </p:spPr>
        <p:txBody>
          <a:bodyPr vert="horz" lIns="91440" tIns="45720" rIns="91440" bIns="45720" rtlCol="0" anchor="t">
            <a:normAutofit/>
          </a:bodyPr>
          <a:lstStyle/>
          <a:p>
            <a:r>
              <a:rPr lang="en-US" sz="2800" kern="1200" dirty="0">
                <a:solidFill>
                  <a:schemeClr val="tx1"/>
                </a:solidFill>
                <a:latin typeface="+mj-lt"/>
                <a:ea typeface="+mj-ea"/>
                <a:cs typeface="+mj-cs"/>
              </a:rPr>
              <a:t>The Koi King</a:t>
            </a:r>
          </a:p>
        </p:txBody>
      </p:sp>
      <p:sp>
        <p:nvSpPr>
          <p:cNvPr id="12" name="Freeform: Shape 11">
            <a:extLst>
              <a:ext uri="{FF2B5EF4-FFF2-40B4-BE49-F238E27FC236}">
                <a16:creationId xmlns:a16="http://schemas.microsoft.com/office/drawing/2014/main" id="{F72D119F-8562-42DA-AE9A-70D44FDCFD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389868" cy="6374535"/>
          </a:xfrm>
          <a:custGeom>
            <a:avLst/>
            <a:gdLst>
              <a:gd name="connsiteX0" fmla="*/ 620377 w 5389868"/>
              <a:gd name="connsiteY0" fmla="*/ 6374535 h 6374535"/>
              <a:gd name="connsiteX1" fmla="*/ 3459520 w 5389868"/>
              <a:gd name="connsiteY1" fmla="*/ 6374535 h 6374535"/>
              <a:gd name="connsiteX2" fmla="*/ 3638761 w 5389868"/>
              <a:gd name="connsiteY2" fmla="*/ 6288190 h 6374535"/>
              <a:gd name="connsiteX3" fmla="*/ 5389868 w 5389868"/>
              <a:gd name="connsiteY3" fmla="*/ 3346018 h 6374535"/>
              <a:gd name="connsiteX4" fmla="*/ 2043850 w 5389868"/>
              <a:gd name="connsiteY4" fmla="*/ 0 h 6374535"/>
              <a:gd name="connsiteX5" fmla="*/ 139826 w 5389868"/>
              <a:gd name="connsiteY5" fmla="*/ 594192 h 6374535"/>
              <a:gd name="connsiteX6" fmla="*/ 0 w 5389868"/>
              <a:gd name="connsiteY6" fmla="*/ 700065 h 6374535"/>
              <a:gd name="connsiteX7" fmla="*/ 0 w 5389868"/>
              <a:gd name="connsiteY7" fmla="*/ 5991971 h 6374535"/>
              <a:gd name="connsiteX8" fmla="*/ 139827 w 5389868"/>
              <a:gd name="connsiteY8" fmla="*/ 6097845 h 6374535"/>
              <a:gd name="connsiteX9" fmla="*/ 378347 w 5389868"/>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89868" h="6374535">
                <a:moveTo>
                  <a:pt x="620377" y="6374535"/>
                </a:moveTo>
                <a:lnTo>
                  <a:pt x="3459520" y="6374535"/>
                </a:lnTo>
                <a:lnTo>
                  <a:pt x="3638761" y="6288190"/>
                </a:lnTo>
                <a:cubicBezTo>
                  <a:pt x="4681799" y="5721578"/>
                  <a:pt x="5389868" y="4616487"/>
                  <a:pt x="5389868" y="3346018"/>
                </a:cubicBezTo>
                <a:cubicBezTo>
                  <a:pt x="5389868" y="1498063"/>
                  <a:pt x="3891805" y="0"/>
                  <a:pt x="2043850" y="0"/>
                </a:cubicBezTo>
                <a:cubicBezTo>
                  <a:pt x="1336430" y="0"/>
                  <a:pt x="680285" y="219535"/>
                  <a:pt x="139826" y="594192"/>
                </a:cubicBezTo>
                <a:lnTo>
                  <a:pt x="0" y="700065"/>
                </a:lnTo>
                <a:lnTo>
                  <a:pt x="0" y="5991971"/>
                </a:lnTo>
                <a:lnTo>
                  <a:pt x="139827" y="6097845"/>
                </a:lnTo>
                <a:cubicBezTo>
                  <a:pt x="217035" y="6151367"/>
                  <a:pt x="296605" y="6201724"/>
                  <a:pt x="378347" y="624872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able, man, pair, various&#10;&#10;Description automatically generated">
            <a:extLst>
              <a:ext uri="{FF2B5EF4-FFF2-40B4-BE49-F238E27FC236}">
                <a16:creationId xmlns:a16="http://schemas.microsoft.com/office/drawing/2014/main" id="{38AA9511-4349-0F46-8AFA-A95A9EA9C229}"/>
              </a:ext>
            </a:extLst>
          </p:cNvPr>
          <p:cNvPicPr>
            <a:picLocks noChangeAspect="1"/>
          </p:cNvPicPr>
          <p:nvPr/>
        </p:nvPicPr>
        <p:blipFill rotWithShape="1">
          <a:blip r:embed="rId3"/>
          <a:srcRect t="5718" r="1" b="14789"/>
          <a:stretch/>
        </p:blipFill>
        <p:spPr>
          <a:xfrm>
            <a:off x="4" y="4"/>
            <a:ext cx="5234519" cy="6210629"/>
          </a:xfrm>
          <a:custGeom>
            <a:avLst/>
            <a:gdLst/>
            <a:ahLst/>
            <a:cxnLst/>
            <a:rect l="l" t="t" r="r" b="b"/>
            <a:pathLst>
              <a:path w="5234519" h="6210629">
                <a:moveTo>
                  <a:pt x="1082595" y="0"/>
                </a:moveTo>
                <a:lnTo>
                  <a:pt x="3027450" y="0"/>
                </a:lnTo>
                <a:lnTo>
                  <a:pt x="3291029" y="96471"/>
                </a:lnTo>
                <a:cubicBezTo>
                  <a:pt x="4433137" y="579542"/>
                  <a:pt x="5234519" y="1710443"/>
                  <a:pt x="5234519" y="3028517"/>
                </a:cubicBezTo>
                <a:cubicBezTo>
                  <a:pt x="5234519" y="4785949"/>
                  <a:pt x="3809839" y="6210629"/>
                  <a:pt x="2052407" y="6210629"/>
                </a:cubicBezTo>
                <a:cubicBezTo>
                  <a:pt x="1283531" y="6210629"/>
                  <a:pt x="578345" y="5937936"/>
                  <a:pt x="28288" y="5483989"/>
                </a:cubicBezTo>
                <a:lnTo>
                  <a:pt x="0" y="5458279"/>
                </a:lnTo>
                <a:lnTo>
                  <a:pt x="0" y="598754"/>
                </a:lnTo>
                <a:lnTo>
                  <a:pt x="28288" y="573044"/>
                </a:lnTo>
                <a:cubicBezTo>
                  <a:pt x="303317" y="346070"/>
                  <a:pt x="617127" y="164410"/>
                  <a:pt x="958290" y="39494"/>
                </a:cubicBezTo>
                <a:close/>
              </a:path>
            </a:pathLst>
          </a:custGeom>
        </p:spPr>
      </p:pic>
      <p:sp>
        <p:nvSpPr>
          <p:cNvPr id="3" name="Rectangle 2">
            <a:extLst>
              <a:ext uri="{FF2B5EF4-FFF2-40B4-BE49-F238E27FC236}">
                <a16:creationId xmlns:a16="http://schemas.microsoft.com/office/drawing/2014/main" id="{AF1685FE-3E51-9745-8702-F258CD19B146}"/>
              </a:ext>
            </a:extLst>
          </p:cNvPr>
          <p:cNvSpPr/>
          <p:nvPr/>
        </p:nvSpPr>
        <p:spPr>
          <a:xfrm>
            <a:off x="5684161" y="4179308"/>
            <a:ext cx="6096000" cy="2031325"/>
          </a:xfrm>
          <a:prstGeom prst="rect">
            <a:avLst/>
          </a:prstGeom>
        </p:spPr>
        <p:txBody>
          <a:bodyPr>
            <a:spAutoFit/>
          </a:bodyPr>
          <a:lstStyle/>
          <a:p>
            <a:r>
              <a:rPr lang="en-US" dirty="0">
                <a:latin typeface="Times New Roman" panose="02020603050405020304" pitchFamily="18" charset="0"/>
                <a:ea typeface="Times New Roman" panose="02020603050405020304" pitchFamily="18" charset="0"/>
              </a:rPr>
              <a:t>Has been at the Side of the Shogun for as long as we know. He was once a personal sorcerer and oracle and is said to control all things from the water. The Koi King resides at the foot of the pagoda temple, and although small in stature, he is very skilled in combat and very powerful with magic. The koi King will stop at nothing to serve his master and use his powers to help obtain the elements, and destroy the world.</a:t>
            </a:r>
          </a:p>
        </p:txBody>
      </p:sp>
    </p:spTree>
    <p:extLst>
      <p:ext uri="{BB962C8B-B14F-4D97-AF65-F5344CB8AC3E}">
        <p14:creationId xmlns:p14="http://schemas.microsoft.com/office/powerpoint/2010/main" val="2813464589"/>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olorful sunset in the background&#10;&#10;Description automatically generated"/>
          <p:cNvPicPr>
            <a:picLocks noChangeAspect="1"/>
          </p:cNvPicPr>
          <p:nvPr/>
        </p:nvPicPr>
        <p:blipFill rotWithShape="1">
          <a:blip r:embed="rId2">
            <a:alphaModFix amt="35000"/>
            <a:extLst>
              <a:ext uri="{28A0092B-C50C-407E-A947-70E740481C1C}">
                <a14:useLocalDpi xmlns:a14="http://schemas.microsoft.com/office/drawing/2010/main" val="0"/>
              </a:ext>
            </a:extLst>
          </a:blip>
          <a:srcRect l="3319" r="3318" b="-1"/>
          <a:stretch/>
        </p:blipFill>
        <p:spPr>
          <a:xfrm>
            <a:off x="-2" y="0"/>
            <a:ext cx="12192000" cy="6855958"/>
          </a:xfrm>
          <a:prstGeom prst="rect">
            <a:avLst/>
          </a:prstGeom>
        </p:spPr>
      </p:pic>
      <p:sp>
        <p:nvSpPr>
          <p:cNvPr id="2" name="TextBox 1">
            <a:extLst>
              <a:ext uri="{FF2B5EF4-FFF2-40B4-BE49-F238E27FC236}">
                <a16:creationId xmlns:a16="http://schemas.microsoft.com/office/drawing/2014/main" id="{E28C141F-AA17-43D6-B42A-06FC52FC3EA3}"/>
              </a:ext>
            </a:extLst>
          </p:cNvPr>
          <p:cNvSpPr txBox="1"/>
          <p:nvPr/>
        </p:nvSpPr>
        <p:spPr>
          <a:xfrm>
            <a:off x="-753532" y="3320859"/>
            <a:ext cx="4666470" cy="495350"/>
          </a:xfrm>
          <a:prstGeom prst="rect">
            <a:avLst/>
          </a:prstGeom>
        </p:spPr>
        <p:txBody>
          <a:bodyPr vert="horz" lIns="91440" tIns="45720" rIns="91440" bIns="45720" rtlCol="0" anchor="t">
            <a:normAutofit fontScale="92500" lnSpcReduction="10000"/>
          </a:bodyPr>
          <a:lstStyle/>
          <a:p>
            <a:pPr algn="ctr">
              <a:lnSpc>
                <a:spcPct val="90000"/>
              </a:lnSpc>
              <a:spcBef>
                <a:spcPct val="0"/>
              </a:spcBef>
              <a:spcAft>
                <a:spcPts val="600"/>
              </a:spcAft>
            </a:pPr>
            <a:r>
              <a:rPr lang="en-US" sz="2800" kern="1200" dirty="0">
                <a:solidFill>
                  <a:schemeClr val="tx1"/>
                </a:solidFill>
                <a:latin typeface="+mj-lt"/>
                <a:ea typeface="+mj-ea"/>
                <a:cs typeface="+mj-cs"/>
              </a:rPr>
              <a:t>The Forest Sensei</a:t>
            </a:r>
          </a:p>
          <a:p>
            <a:pPr algn="ctr">
              <a:lnSpc>
                <a:spcPct val="90000"/>
              </a:lnSpc>
              <a:spcBef>
                <a:spcPct val="0"/>
              </a:spcBef>
              <a:spcAft>
                <a:spcPts val="600"/>
              </a:spcAft>
            </a:pPr>
            <a:endParaRPr lang="en-US" sz="2800" kern="1200" dirty="0">
              <a:solidFill>
                <a:schemeClr val="tx1"/>
              </a:solidFill>
              <a:latin typeface="+mj-lt"/>
              <a:ea typeface="+mj-ea"/>
              <a:cs typeface="+mj-cs"/>
            </a:endParaRPr>
          </a:p>
        </p:txBody>
      </p:sp>
      <p:sp>
        <p:nvSpPr>
          <p:cNvPr id="47" name="Freeform: Shape 46">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3"/>
          <a:srcRect/>
          <a:stretch/>
        </p:blipFill>
        <p:spPr>
          <a:xfrm>
            <a:off x="6022116" y="452284"/>
            <a:ext cx="6174273" cy="6405716"/>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
        <p:nvSpPr>
          <p:cNvPr id="3" name="Rectangle 2">
            <a:extLst>
              <a:ext uri="{FF2B5EF4-FFF2-40B4-BE49-F238E27FC236}">
                <a16:creationId xmlns:a16="http://schemas.microsoft.com/office/drawing/2014/main" id="{5B9541B4-9694-DA45-80BC-5A1FC03443FF}"/>
              </a:ext>
            </a:extLst>
          </p:cNvPr>
          <p:cNvSpPr/>
          <p:nvPr/>
        </p:nvSpPr>
        <p:spPr>
          <a:xfrm>
            <a:off x="266700" y="3818251"/>
            <a:ext cx="5586224" cy="2585323"/>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rPr>
              <a:t>She was born in a samurai village, and as the ninja and samurai battled for land, her family was killed in an unfortunate accident when a pagoda collapsed onto her mother and father when she was just a girl. The forest was her only escape, and as she grew, she found she had the power to control all things in the forest. After some time, The Shogun convinced her to join The Erementaru to avenge her family. She has vowed to serve the Shogun until death. </a:t>
            </a:r>
          </a:p>
        </p:txBody>
      </p:sp>
    </p:spTree>
    <p:extLst>
      <p:ext uri="{BB962C8B-B14F-4D97-AF65-F5344CB8AC3E}">
        <p14:creationId xmlns:p14="http://schemas.microsoft.com/office/powerpoint/2010/main" val="1845615890"/>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72216F9-5796-624F-8472-A5B11E06D901}"/>
              </a:ext>
            </a:extLst>
          </p:cNvPr>
          <p:cNvPicPr>
            <a:picLocks noChangeAspect="1"/>
          </p:cNvPicPr>
          <p:nvPr/>
        </p:nvPicPr>
        <p:blipFill>
          <a:blip r:embed="rId2"/>
          <a:srcRect/>
          <a:stretch/>
        </p:blipFill>
        <p:spPr>
          <a:xfrm>
            <a:off x="3745918" y="0"/>
            <a:ext cx="8446082" cy="6855958"/>
          </a:xfrm>
          <a:prstGeom prst="rect">
            <a:avLst/>
          </a:prstGeom>
        </p:spPr>
      </p:pic>
      <p:sp>
        <p:nvSpPr>
          <p:cNvPr id="8" name="TextBox 7">
            <a:extLst>
              <a:ext uri="{FF2B5EF4-FFF2-40B4-BE49-F238E27FC236}">
                <a16:creationId xmlns:a16="http://schemas.microsoft.com/office/drawing/2014/main" id="{AB47C744-3BD5-8242-ADD1-1E5A19CB7158}"/>
              </a:ext>
            </a:extLst>
          </p:cNvPr>
          <p:cNvSpPr txBox="1"/>
          <p:nvPr/>
        </p:nvSpPr>
        <p:spPr>
          <a:xfrm>
            <a:off x="5164104" y="3640254"/>
            <a:ext cx="2804855" cy="591569"/>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2800" kern="1200" dirty="0">
                <a:solidFill>
                  <a:schemeClr val="tx1"/>
                </a:solidFill>
                <a:latin typeface="+mj-lt"/>
                <a:ea typeface="+mj-ea"/>
                <a:cs typeface="+mj-cs"/>
              </a:rPr>
              <a:t>The Evil Shogun</a:t>
            </a:r>
          </a:p>
        </p:txBody>
      </p:sp>
      <p:sp>
        <p:nvSpPr>
          <p:cNvPr id="13" name="Freeform: Shape 12">
            <a:extLst>
              <a:ext uri="{FF2B5EF4-FFF2-40B4-BE49-F238E27FC236}">
                <a16:creationId xmlns:a16="http://schemas.microsoft.com/office/drawing/2014/main" id="{F72D119F-8562-42DA-AE9A-70D44FDCFD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389868" cy="6374535"/>
          </a:xfrm>
          <a:custGeom>
            <a:avLst/>
            <a:gdLst>
              <a:gd name="connsiteX0" fmla="*/ 620377 w 5389868"/>
              <a:gd name="connsiteY0" fmla="*/ 6374535 h 6374535"/>
              <a:gd name="connsiteX1" fmla="*/ 3459520 w 5389868"/>
              <a:gd name="connsiteY1" fmla="*/ 6374535 h 6374535"/>
              <a:gd name="connsiteX2" fmla="*/ 3638761 w 5389868"/>
              <a:gd name="connsiteY2" fmla="*/ 6288190 h 6374535"/>
              <a:gd name="connsiteX3" fmla="*/ 5389868 w 5389868"/>
              <a:gd name="connsiteY3" fmla="*/ 3346018 h 6374535"/>
              <a:gd name="connsiteX4" fmla="*/ 2043850 w 5389868"/>
              <a:gd name="connsiteY4" fmla="*/ 0 h 6374535"/>
              <a:gd name="connsiteX5" fmla="*/ 139826 w 5389868"/>
              <a:gd name="connsiteY5" fmla="*/ 594192 h 6374535"/>
              <a:gd name="connsiteX6" fmla="*/ 0 w 5389868"/>
              <a:gd name="connsiteY6" fmla="*/ 700065 h 6374535"/>
              <a:gd name="connsiteX7" fmla="*/ 0 w 5389868"/>
              <a:gd name="connsiteY7" fmla="*/ 5991971 h 6374535"/>
              <a:gd name="connsiteX8" fmla="*/ 139827 w 5389868"/>
              <a:gd name="connsiteY8" fmla="*/ 6097845 h 6374535"/>
              <a:gd name="connsiteX9" fmla="*/ 378347 w 5389868"/>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89868" h="6374535">
                <a:moveTo>
                  <a:pt x="620377" y="6374535"/>
                </a:moveTo>
                <a:lnTo>
                  <a:pt x="3459520" y="6374535"/>
                </a:lnTo>
                <a:lnTo>
                  <a:pt x="3638761" y="6288190"/>
                </a:lnTo>
                <a:cubicBezTo>
                  <a:pt x="4681799" y="5721578"/>
                  <a:pt x="5389868" y="4616487"/>
                  <a:pt x="5389868" y="3346018"/>
                </a:cubicBezTo>
                <a:cubicBezTo>
                  <a:pt x="5389868" y="1498063"/>
                  <a:pt x="3891805" y="0"/>
                  <a:pt x="2043850" y="0"/>
                </a:cubicBezTo>
                <a:cubicBezTo>
                  <a:pt x="1336430" y="0"/>
                  <a:pt x="680285" y="219535"/>
                  <a:pt x="139826" y="594192"/>
                </a:cubicBezTo>
                <a:lnTo>
                  <a:pt x="0" y="700065"/>
                </a:lnTo>
                <a:lnTo>
                  <a:pt x="0" y="5991971"/>
                </a:lnTo>
                <a:lnTo>
                  <a:pt x="139827" y="6097845"/>
                </a:lnTo>
                <a:cubicBezTo>
                  <a:pt x="217035" y="6151367"/>
                  <a:pt x="296605" y="6201724"/>
                  <a:pt x="378347" y="624872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86843F3-D92E-0148-A49C-3F2F7D7E7549}"/>
              </a:ext>
            </a:extLst>
          </p:cNvPr>
          <p:cNvPicPr>
            <a:picLocks noChangeAspect="1"/>
          </p:cNvPicPr>
          <p:nvPr/>
        </p:nvPicPr>
        <p:blipFill>
          <a:blip r:embed="rId3"/>
          <a:srcRect/>
          <a:stretch/>
        </p:blipFill>
        <p:spPr>
          <a:xfrm>
            <a:off x="-5" y="0"/>
            <a:ext cx="5164109" cy="6263148"/>
          </a:xfrm>
          <a:custGeom>
            <a:avLst/>
            <a:gdLst/>
            <a:ahLst/>
            <a:cxnLst/>
            <a:rect l="l" t="t" r="r" b="b"/>
            <a:pathLst>
              <a:path w="5234519" h="6210629">
                <a:moveTo>
                  <a:pt x="1082595" y="0"/>
                </a:moveTo>
                <a:lnTo>
                  <a:pt x="3027450" y="0"/>
                </a:lnTo>
                <a:lnTo>
                  <a:pt x="3291029" y="96471"/>
                </a:lnTo>
                <a:cubicBezTo>
                  <a:pt x="4433137" y="579542"/>
                  <a:pt x="5234519" y="1710443"/>
                  <a:pt x="5234519" y="3028517"/>
                </a:cubicBezTo>
                <a:cubicBezTo>
                  <a:pt x="5234519" y="4785949"/>
                  <a:pt x="3809839" y="6210629"/>
                  <a:pt x="2052407" y="6210629"/>
                </a:cubicBezTo>
                <a:cubicBezTo>
                  <a:pt x="1283531" y="6210629"/>
                  <a:pt x="578345" y="5937936"/>
                  <a:pt x="28288" y="5483989"/>
                </a:cubicBezTo>
                <a:lnTo>
                  <a:pt x="0" y="5458279"/>
                </a:lnTo>
                <a:lnTo>
                  <a:pt x="0" y="598754"/>
                </a:lnTo>
                <a:lnTo>
                  <a:pt x="28288" y="573044"/>
                </a:lnTo>
                <a:cubicBezTo>
                  <a:pt x="303317" y="346070"/>
                  <a:pt x="617127" y="164410"/>
                  <a:pt x="958290" y="39494"/>
                </a:cubicBezTo>
                <a:close/>
              </a:path>
            </a:pathLst>
          </a:custGeom>
        </p:spPr>
      </p:pic>
      <p:sp>
        <p:nvSpPr>
          <p:cNvPr id="2" name="Rectangle 1">
            <a:extLst>
              <a:ext uri="{FF2B5EF4-FFF2-40B4-BE49-F238E27FC236}">
                <a16:creationId xmlns:a16="http://schemas.microsoft.com/office/drawing/2014/main" id="{C9A91B3C-CC61-8646-8EDA-DB21914383DC}"/>
              </a:ext>
            </a:extLst>
          </p:cNvPr>
          <p:cNvSpPr/>
          <p:nvPr/>
        </p:nvSpPr>
        <p:spPr>
          <a:xfrm>
            <a:off x="5389868" y="4231823"/>
            <a:ext cx="6096000" cy="2031325"/>
          </a:xfrm>
          <a:prstGeom prst="rect">
            <a:avLst/>
          </a:prstGeom>
        </p:spPr>
        <p:txBody>
          <a:bodyPr>
            <a:spAutoFit/>
          </a:bodyPr>
          <a:lstStyle/>
          <a:p>
            <a:r>
              <a:rPr lang="en-US" dirty="0">
                <a:latin typeface="Times New Roman" panose="02020603050405020304" pitchFamily="18" charset="0"/>
                <a:ea typeface="Times New Roman" panose="02020603050405020304" pitchFamily="18" charset="0"/>
              </a:rPr>
              <a:t>He is The Erementaru Clan leader and the main antagonist in Lil Shuriken. Once peaceful towards the ninja, he turned into a raging monster when he found out the ninja had been hiding the secrets of the five elements. He is brutal and nasty as they come and the person responsible for the destruction of Shurikens village and the deaths of Shurikens family. The Shogun will stop at nothing to gain all elements to take over the world.</a:t>
            </a:r>
          </a:p>
        </p:txBody>
      </p:sp>
    </p:spTree>
    <p:extLst>
      <p:ext uri="{BB962C8B-B14F-4D97-AF65-F5344CB8AC3E}">
        <p14:creationId xmlns:p14="http://schemas.microsoft.com/office/powerpoint/2010/main" val="2579148227"/>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4" name="Picture 3" descr="A sunset over a city&#10;&#10;Description automatically generated">
            <a:extLst>
              <a:ext uri="{FF2B5EF4-FFF2-40B4-BE49-F238E27FC236}">
                <a16:creationId xmlns:a16="http://schemas.microsoft.com/office/drawing/2014/main" id="{D24E1AF6-5240-0746-B5F4-0B2BABBCDA5E}"/>
              </a:ext>
            </a:extLst>
          </p:cNvPr>
          <p:cNvPicPr>
            <a:picLocks noChangeAspect="1"/>
          </p:cNvPicPr>
          <p:nvPr/>
        </p:nvPicPr>
        <p:blipFill rotWithShape="1">
          <a:blip r:embed="rId2">
            <a:alphaModFix amt="20000"/>
          </a:blip>
          <a:srcRect t="5361" b="9104"/>
          <a:stretch/>
        </p:blipFill>
        <p:spPr>
          <a:xfrm>
            <a:off x="0" y="0"/>
            <a:ext cx="12192000" cy="6858000"/>
          </a:xfrm>
          <a:prstGeom prst="rect">
            <a:avLst/>
          </a:prstGeom>
        </p:spPr>
      </p:pic>
      <p:sp>
        <p:nvSpPr>
          <p:cNvPr id="2" name="Title 1"/>
          <p:cNvSpPr>
            <a:spLocks noGrp="1"/>
          </p:cNvSpPr>
          <p:nvPr>
            <p:ph type="title"/>
          </p:nvPr>
        </p:nvSpPr>
        <p:spPr>
          <a:xfrm>
            <a:off x="4513118" y="263086"/>
            <a:ext cx="3165764" cy="590839"/>
          </a:xfrm>
          <a:solidFill>
            <a:schemeClr val="tx1">
              <a:lumMod val="75000"/>
              <a:lumOff val="25000"/>
            </a:schemeClr>
          </a:solidFill>
        </p:spPr>
        <p:txBody>
          <a:bodyPr>
            <a:normAutofit/>
          </a:bodyPr>
          <a:lstStyle/>
          <a:p>
            <a:pPr algn="ctr"/>
            <a:r>
              <a:rPr lang="en-US" sz="2800" spc="300" dirty="0">
                <a:solidFill>
                  <a:schemeClr val="bg1"/>
                </a:solidFill>
              </a:rPr>
              <a:t>BADDIES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5786"/>
            <a:ext cx="7910623" cy="5454502"/>
          </a:xfrm>
          <a:prstGeom prst="rect">
            <a:avLst/>
          </a:prstGeom>
        </p:spPr>
      </p:pic>
      <p:sp>
        <p:nvSpPr>
          <p:cNvPr id="7" name="TextBox 6"/>
          <p:cNvSpPr txBox="1"/>
          <p:nvPr/>
        </p:nvSpPr>
        <p:spPr>
          <a:xfrm>
            <a:off x="1306546" y="1382232"/>
            <a:ext cx="2310825" cy="523220"/>
          </a:xfrm>
          <a:prstGeom prst="rect">
            <a:avLst/>
          </a:prstGeom>
          <a:noFill/>
        </p:spPr>
        <p:txBody>
          <a:bodyPr wrap="none" rtlCol="0">
            <a:spAutoFit/>
          </a:bodyPr>
          <a:lstStyle/>
          <a:p>
            <a:r>
              <a:rPr lang="en-US" sz="2800" dirty="0">
                <a:solidFill>
                  <a:schemeClr val="bg1"/>
                </a:solidFill>
              </a:rPr>
              <a:t>KITSUNE (FOX)</a:t>
            </a:r>
          </a:p>
        </p:txBody>
      </p:sp>
      <p:sp>
        <p:nvSpPr>
          <p:cNvPr id="9" name="TextBox 8"/>
          <p:cNvSpPr txBox="1"/>
          <p:nvPr/>
        </p:nvSpPr>
        <p:spPr>
          <a:xfrm>
            <a:off x="1306546" y="2498552"/>
            <a:ext cx="2861417" cy="523220"/>
          </a:xfrm>
          <a:prstGeom prst="rect">
            <a:avLst/>
          </a:prstGeom>
          <a:noFill/>
        </p:spPr>
        <p:txBody>
          <a:bodyPr wrap="square" rtlCol="0">
            <a:spAutoFit/>
          </a:bodyPr>
          <a:lstStyle/>
          <a:p>
            <a:r>
              <a:rPr lang="en-US" sz="2800" dirty="0">
                <a:solidFill>
                  <a:schemeClr val="bg1"/>
                </a:solidFill>
              </a:rPr>
              <a:t>INOSHISHI (BOAR)</a:t>
            </a:r>
          </a:p>
        </p:txBody>
      </p:sp>
      <p:sp>
        <p:nvSpPr>
          <p:cNvPr id="10" name="TextBox 9"/>
          <p:cNvSpPr txBox="1"/>
          <p:nvPr/>
        </p:nvSpPr>
        <p:spPr>
          <a:xfrm>
            <a:off x="1306546" y="3620188"/>
            <a:ext cx="1721946" cy="523220"/>
          </a:xfrm>
          <a:prstGeom prst="rect">
            <a:avLst/>
          </a:prstGeom>
          <a:noFill/>
        </p:spPr>
        <p:txBody>
          <a:bodyPr wrap="none" rtlCol="0">
            <a:spAutoFit/>
          </a:bodyPr>
          <a:lstStyle/>
          <a:p>
            <a:r>
              <a:rPr lang="en-US" sz="2800" dirty="0">
                <a:solidFill>
                  <a:schemeClr val="bg1"/>
                </a:solidFill>
              </a:rPr>
              <a:t>INU (DOG)</a:t>
            </a:r>
          </a:p>
        </p:txBody>
      </p:sp>
      <p:sp>
        <p:nvSpPr>
          <p:cNvPr id="11" name="TextBox 10"/>
          <p:cNvSpPr txBox="1"/>
          <p:nvPr/>
        </p:nvSpPr>
        <p:spPr>
          <a:xfrm>
            <a:off x="1306546" y="4741824"/>
            <a:ext cx="1606594" cy="523220"/>
          </a:xfrm>
          <a:prstGeom prst="rect">
            <a:avLst/>
          </a:prstGeom>
          <a:noFill/>
        </p:spPr>
        <p:txBody>
          <a:bodyPr wrap="none" rtlCol="0">
            <a:spAutoFit/>
          </a:bodyPr>
          <a:lstStyle/>
          <a:p>
            <a:r>
              <a:rPr lang="en-US" sz="2800" dirty="0">
                <a:solidFill>
                  <a:schemeClr val="bg1"/>
                </a:solidFill>
              </a:rPr>
              <a:t>USHI (OX)</a:t>
            </a:r>
          </a:p>
        </p:txBody>
      </p:sp>
      <p:sp>
        <p:nvSpPr>
          <p:cNvPr id="12" name="TextBox 11"/>
          <p:cNvSpPr txBox="1"/>
          <p:nvPr/>
        </p:nvSpPr>
        <p:spPr>
          <a:xfrm>
            <a:off x="1306546" y="5793953"/>
            <a:ext cx="2594685" cy="523220"/>
          </a:xfrm>
          <a:prstGeom prst="rect">
            <a:avLst/>
          </a:prstGeom>
          <a:noFill/>
        </p:spPr>
        <p:txBody>
          <a:bodyPr wrap="none" rtlCol="0">
            <a:spAutoFit/>
          </a:bodyPr>
          <a:lstStyle/>
          <a:p>
            <a:r>
              <a:rPr lang="en-US" sz="2800" dirty="0">
                <a:solidFill>
                  <a:schemeClr val="bg1"/>
                </a:solidFill>
              </a:rPr>
              <a:t>SARU (MONKEY)</a:t>
            </a:r>
          </a:p>
        </p:txBody>
      </p:sp>
      <p:sp>
        <p:nvSpPr>
          <p:cNvPr id="13" name="TextBox 12"/>
          <p:cNvSpPr txBox="1"/>
          <p:nvPr/>
        </p:nvSpPr>
        <p:spPr>
          <a:xfrm>
            <a:off x="7910623" y="1382232"/>
            <a:ext cx="1442254" cy="523220"/>
          </a:xfrm>
          <a:prstGeom prst="rect">
            <a:avLst/>
          </a:prstGeom>
          <a:noFill/>
        </p:spPr>
        <p:txBody>
          <a:bodyPr wrap="none" rtlCol="0">
            <a:spAutoFit/>
          </a:bodyPr>
          <a:lstStyle/>
          <a:p>
            <a:r>
              <a:rPr lang="en-US" sz="2800" dirty="0">
                <a:solidFill>
                  <a:schemeClr val="bg1"/>
                </a:solidFill>
              </a:rPr>
              <a:t>NE (RAT)</a:t>
            </a:r>
          </a:p>
        </p:txBody>
      </p:sp>
      <p:sp>
        <p:nvSpPr>
          <p:cNvPr id="14" name="TextBox 13"/>
          <p:cNvSpPr txBox="1"/>
          <p:nvPr/>
        </p:nvSpPr>
        <p:spPr>
          <a:xfrm flipH="1">
            <a:off x="7910621" y="2498552"/>
            <a:ext cx="2509285" cy="523220"/>
          </a:xfrm>
          <a:prstGeom prst="rect">
            <a:avLst/>
          </a:prstGeom>
          <a:noFill/>
        </p:spPr>
        <p:txBody>
          <a:bodyPr wrap="square" rtlCol="0">
            <a:spAutoFit/>
          </a:bodyPr>
          <a:lstStyle/>
          <a:p>
            <a:r>
              <a:rPr lang="en-US" sz="2800">
                <a:solidFill>
                  <a:schemeClr val="bg1"/>
                </a:solidFill>
              </a:rPr>
              <a:t>USAGI (RABBIT)</a:t>
            </a:r>
          </a:p>
        </p:txBody>
      </p:sp>
      <p:sp>
        <p:nvSpPr>
          <p:cNvPr id="15" name="TextBox 14"/>
          <p:cNvSpPr txBox="1"/>
          <p:nvPr/>
        </p:nvSpPr>
        <p:spPr>
          <a:xfrm>
            <a:off x="7910623" y="3784149"/>
            <a:ext cx="2937407" cy="523220"/>
          </a:xfrm>
          <a:prstGeom prst="rect">
            <a:avLst/>
          </a:prstGeom>
          <a:noFill/>
        </p:spPr>
        <p:txBody>
          <a:bodyPr wrap="none" rtlCol="0">
            <a:spAutoFit/>
          </a:bodyPr>
          <a:lstStyle/>
          <a:p>
            <a:r>
              <a:rPr lang="en-US" sz="2800" dirty="0">
                <a:solidFill>
                  <a:schemeClr val="bg1"/>
                </a:solidFill>
              </a:rPr>
              <a:t>HIKIGAERU (TOAD)</a:t>
            </a:r>
          </a:p>
        </p:txBody>
      </p:sp>
      <p:sp>
        <p:nvSpPr>
          <p:cNvPr id="16" name="TextBox 15"/>
          <p:cNvSpPr txBox="1"/>
          <p:nvPr/>
        </p:nvSpPr>
        <p:spPr>
          <a:xfrm>
            <a:off x="7910622" y="4910608"/>
            <a:ext cx="2546466" cy="523220"/>
          </a:xfrm>
          <a:prstGeom prst="rect">
            <a:avLst/>
          </a:prstGeom>
          <a:noFill/>
        </p:spPr>
        <p:txBody>
          <a:bodyPr wrap="none" rtlCol="0">
            <a:spAutoFit/>
          </a:bodyPr>
          <a:lstStyle/>
          <a:p>
            <a:r>
              <a:rPr lang="en-US" sz="2800" dirty="0">
                <a:solidFill>
                  <a:schemeClr val="bg1"/>
                </a:solidFill>
              </a:rPr>
              <a:t>TORI (ROOSTER)</a:t>
            </a:r>
          </a:p>
        </p:txBody>
      </p:sp>
      <p:sp>
        <p:nvSpPr>
          <p:cNvPr id="17" name="TextBox 16"/>
          <p:cNvSpPr txBox="1"/>
          <p:nvPr/>
        </p:nvSpPr>
        <p:spPr>
          <a:xfrm>
            <a:off x="7910622" y="5967116"/>
            <a:ext cx="1848583" cy="523220"/>
          </a:xfrm>
          <a:prstGeom prst="rect">
            <a:avLst/>
          </a:prstGeom>
          <a:noFill/>
        </p:spPr>
        <p:txBody>
          <a:bodyPr wrap="none" rtlCol="0">
            <a:spAutoFit/>
          </a:bodyPr>
          <a:lstStyle/>
          <a:p>
            <a:r>
              <a:rPr lang="en-US" sz="2800" dirty="0">
                <a:solidFill>
                  <a:schemeClr val="bg1"/>
                </a:solidFill>
              </a:rPr>
              <a:t>MI (SNAKE)</a:t>
            </a:r>
          </a:p>
        </p:txBody>
      </p:sp>
    </p:spTree>
    <p:extLst>
      <p:ext uri="{BB962C8B-B14F-4D97-AF65-F5344CB8AC3E}">
        <p14:creationId xmlns:p14="http://schemas.microsoft.com/office/powerpoint/2010/main" val="1145035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outdoor, building, cloudy, water&#10;&#10;Description automatically generated">
            <a:extLst>
              <a:ext uri="{FF2B5EF4-FFF2-40B4-BE49-F238E27FC236}">
                <a16:creationId xmlns:a16="http://schemas.microsoft.com/office/drawing/2014/main" id="{86A5A863-BEC5-2E4A-9ED2-CACB96199974}"/>
              </a:ext>
            </a:extLst>
          </p:cNvPr>
          <p:cNvPicPr>
            <a:picLocks noChangeAspect="1"/>
          </p:cNvPicPr>
          <p:nvPr/>
        </p:nvPicPr>
        <p:blipFill rotWithShape="1">
          <a:blip r:embed="rId3"/>
          <a:srcRect l="29205" t="6484" r="4602" b="1"/>
          <a:stretch/>
        </p:blipFill>
        <p:spPr>
          <a:xfrm>
            <a:off x="20" y="10"/>
            <a:ext cx="8668492" cy="6857990"/>
          </a:xfrm>
          <a:prstGeom prst="rect">
            <a:avLst/>
          </a:prstGeom>
          <a:solidFill>
            <a:schemeClr val="tx1"/>
          </a:solidFill>
        </p:spPr>
      </p:pic>
      <p:sp>
        <p:nvSpPr>
          <p:cNvPr id="48" name="Rectangle 47">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8395868" y="1161288"/>
            <a:ext cx="3438144" cy="112471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b="1" spc="300" dirty="0">
                <a:latin typeface="+mj-lt"/>
                <a:ea typeface="+mj-ea"/>
                <a:cs typeface="+mj-cs"/>
              </a:rPr>
              <a:t>Backstory</a:t>
            </a:r>
          </a:p>
        </p:txBody>
      </p:sp>
      <p:sp>
        <p:nvSpPr>
          <p:cNvPr id="50" name="Rectangle 4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2" name="Rectangle 5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09BFCF10-2054-864E-8391-E1A0737B663E}"/>
              </a:ext>
            </a:extLst>
          </p:cNvPr>
          <p:cNvSpPr/>
          <p:nvPr/>
        </p:nvSpPr>
        <p:spPr>
          <a:xfrm>
            <a:off x="4087091" y="2718054"/>
            <a:ext cx="7747683" cy="3207258"/>
          </a:xfrm>
          <a:prstGeom prst="rect">
            <a:avLst/>
          </a:prstGeom>
        </p:spPr>
        <p:txBody>
          <a:bodyPr vert="horz" lIns="91440" tIns="45720" rIns="91440" bIns="45720" rtlCol="0" anchor="t">
            <a:noAutofit/>
          </a:bodyPr>
          <a:lstStyle/>
          <a:p>
            <a:pPr>
              <a:lnSpc>
                <a:spcPct val="90000"/>
              </a:lnSpc>
              <a:spcAft>
                <a:spcPts val="600"/>
              </a:spcAft>
            </a:pPr>
            <a:r>
              <a:rPr lang="en-US" dirty="0"/>
              <a:t>I</a:t>
            </a:r>
            <a:r>
              <a:rPr lang="en-US" sz="1400" dirty="0"/>
              <a:t>n order to defeat the Erementaru, Shuriken must harness the power of all  the elements. But how? Shuriken finds out that there are four masters scattered throughout the land that possess a ring of each element in the event that one clan may one day want to take over the world. </a:t>
            </a:r>
          </a:p>
          <a:p>
            <a:pPr>
              <a:lnSpc>
                <a:spcPct val="90000"/>
              </a:lnSpc>
              <a:spcAft>
                <a:spcPts val="600"/>
              </a:spcAft>
            </a:pPr>
            <a:r>
              <a:rPr lang="en-US" sz="1400" dirty="0"/>
              <a:t>Shuriken must travel to these forgotten realms and find each master. But he must also prove his worth by doing battle with each of the four elemental masters. Once he defeats a master, he is granted the ring worn by the master and blessed with Chi that can be used to add attacks for both Shuriken and Meow.</a:t>
            </a:r>
          </a:p>
          <a:p>
            <a:pPr>
              <a:lnSpc>
                <a:spcPct val="90000"/>
              </a:lnSpc>
              <a:spcAft>
                <a:spcPts val="600"/>
              </a:spcAft>
            </a:pPr>
            <a:r>
              <a:rPr lang="en-US" sz="1400" dirty="0"/>
              <a:t>Each master represents an element and they can only be found after Shuriken fights across massive battles and levels.  </a:t>
            </a:r>
          </a:p>
          <a:p>
            <a:pPr>
              <a:lnSpc>
                <a:spcPct val="90000"/>
              </a:lnSpc>
              <a:spcAft>
                <a:spcPts val="600"/>
              </a:spcAft>
            </a:pPr>
            <a:r>
              <a:rPr lang="en-US" sz="1400" dirty="0"/>
              <a:t>In the end, Shuriken must fight the grandest and most powerful warrior that leads the Erementaru. The Shogun of Death. The battle is a stalemate and neither gains the upper hand. Shuriken is laid low and the Shogun stands over him with a sure victory. “Give up little Ninja.” He says laughing. Shuriken strikes out and with one swift kick knocks off the Shoguns mask revealing….HIMSELF! The greatest villain and warrior was Shuriken! He realizes that he has two paths in front of him…the Ninja or the Shogun… so Shuriken decides to banish both from existence and sacrifices himself by clenching his hand and uniting the rings into the final element…Void. </a:t>
            </a:r>
          </a:p>
          <a:p>
            <a:pPr>
              <a:lnSpc>
                <a:spcPct val="90000"/>
              </a:lnSpc>
              <a:spcAft>
                <a:spcPts val="600"/>
              </a:spcAft>
            </a:pPr>
            <a:r>
              <a:rPr lang="en-US" sz="1400" dirty="0"/>
              <a:t>Peace reigned across the land for millennia. But if you look up into the sky on a clear night, you will see the stars for a perfect Shuriken alongside a tiger’s fang to remind us of the great sacrifice that was made.</a:t>
            </a:r>
          </a:p>
        </p:txBody>
      </p:sp>
    </p:spTree>
    <p:extLst>
      <p:ext uri="{BB962C8B-B14F-4D97-AF65-F5344CB8AC3E}">
        <p14:creationId xmlns:p14="http://schemas.microsoft.com/office/powerpoint/2010/main" val="1911704933"/>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TotalTime>
  <Words>1492</Words>
  <Application>Microsoft Macintosh PowerPoint</Application>
  <PresentationFormat>Widescreen</PresentationFormat>
  <Paragraphs>78</Paragraphs>
  <Slides>18</Slides>
  <Notes>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The Koi King</vt:lpstr>
      <vt:lpstr>PowerPoint Presentation</vt:lpstr>
      <vt:lpstr>PowerPoint Presentation</vt:lpstr>
      <vt:lpstr>BADDIES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 jackson</dc:creator>
  <cp:lastModifiedBy>joshua jackson</cp:lastModifiedBy>
  <cp:revision>4</cp:revision>
  <dcterms:created xsi:type="dcterms:W3CDTF">2020-04-26T04:49:48Z</dcterms:created>
  <dcterms:modified xsi:type="dcterms:W3CDTF">2020-05-04T22:46:40Z</dcterms:modified>
</cp:coreProperties>
</file>